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965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572" y="286574"/>
            <a:ext cx="7772400" cy="544668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Рекомендации по использованию УМК из действующего федерального перечня при переходе на обновленные ФГОС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март 2022 года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35496" y="44450"/>
            <a:ext cx="9001000" cy="1225550"/>
            <a:chOff x="35496" y="45450"/>
            <a:chExt cx="9001000" cy="122413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331640" y="189746"/>
              <a:ext cx="7704856" cy="719893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>
                  <a:solidFill>
                    <a:srgbClr val="4F81BD">
                      <a:lumMod val="50000"/>
                    </a:srgbClr>
                  </a:solidFill>
                </a:rPr>
                <a:t>Рекомендации по использованию УМК из действующего федерального перечня при переходе на обновленные </a:t>
              </a:r>
              <a:r>
                <a:rPr lang="ru-RU" sz="2000" b="1" dirty="0" smtClean="0">
                  <a:solidFill>
                    <a:srgbClr val="4F81BD">
                      <a:lumMod val="50000"/>
                    </a:srgbClr>
                  </a:solidFill>
                </a:rPr>
                <a:t>ФГОС </a:t>
              </a:r>
              <a:endParaRPr lang="ru-RU" sz="2000" b="1" dirty="0">
                <a:solidFill>
                  <a:srgbClr val="4F81BD">
                    <a:lumMod val="50000"/>
                  </a:srgbClr>
                </a:solidFill>
              </a:endParaRPr>
            </a:p>
          </p:txBody>
        </p:sp>
        <p:pic>
          <p:nvPicPr>
            <p:cNvPr id="10" name="Picture 4" descr="\\Fs\go\o\cto\Shapovalov_D_V\Логотип ИРООО прозрачный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45450"/>
              <a:ext cx="1224136" cy="1224136"/>
            </a:xfrm>
            <a:prstGeom prst="roundRect">
              <a:avLst>
                <a:gd name="adj" fmla="val 8594"/>
              </a:avLst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6" name="Заголовок 1"/>
          <p:cNvSpPr txBox="1">
            <a:spLocks/>
          </p:cNvSpPr>
          <p:nvPr/>
        </p:nvSpPr>
        <p:spPr>
          <a:xfrm>
            <a:off x="647564" y="329726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Предметная область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Естественно-научные предметы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Учебный предмет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82044" y="5539221"/>
            <a:ext cx="5900192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i="1" dirty="0" smtClean="0">
                <a:solidFill>
                  <a:srgbClr val="0070C0"/>
                </a:solidFill>
              </a:rPr>
              <a:t>Захарченко Татьяна Николаевна,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методист кафедры ФМО БОУ ДПО «ИРООО»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endParaRPr lang="ru-RU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7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15541"/>
            <a:ext cx="7632848" cy="508918"/>
          </a:xfrm>
        </p:spPr>
        <p:txBody>
          <a:bodyPr>
            <a:noAutofit/>
          </a:bodyPr>
          <a:lstStyle/>
          <a:p>
            <a:r>
              <a:rPr lang="ru-RU" sz="1800" b="1" dirty="0"/>
              <a:t>Анализ содержания учебников по физике и обновленный ФГОС ООО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(на соответствие содержанию примерной рабочей программы по физике)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9036496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«Физика. 7 класс» </a:t>
            </a:r>
            <a:r>
              <a:rPr lang="ru-RU" sz="1800" b="1" u="sng" dirty="0" err="1">
                <a:solidFill>
                  <a:srgbClr val="C00000"/>
                </a:solidFill>
              </a:rPr>
              <a:t>автор_Перышкин</a:t>
            </a:r>
            <a:r>
              <a:rPr lang="ru-RU" sz="1800" b="1" u="sng" dirty="0">
                <a:solidFill>
                  <a:srgbClr val="C00000"/>
                </a:solidFill>
              </a:rPr>
              <a:t> А.В. издательство «Дрофа», 2019 год</a:t>
            </a:r>
            <a:endParaRPr lang="ru-RU" sz="1800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755463"/>
              </p:ext>
            </p:extLst>
          </p:nvPr>
        </p:nvGraphicFramePr>
        <p:xfrm>
          <a:off x="1979959" y="2340205"/>
          <a:ext cx="7056537" cy="43052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840">
                  <a:extLst>
                    <a:ext uri="{9D8B030D-6E8A-4147-A177-3AD203B41FA5}">
                      <a16:colId xmlns:a16="http://schemas.microsoft.com/office/drawing/2014/main" val="2288340260"/>
                    </a:ext>
                  </a:extLst>
                </a:gridCol>
                <a:gridCol w="2098416">
                  <a:extLst>
                    <a:ext uri="{9D8B030D-6E8A-4147-A177-3AD203B41FA5}">
                      <a16:colId xmlns:a16="http://schemas.microsoft.com/office/drawing/2014/main" val="341874185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96500422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10869184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732769934"/>
                    </a:ext>
                  </a:extLst>
                </a:gridCol>
                <a:gridCol w="935857">
                  <a:extLst>
                    <a:ext uri="{9D8B030D-6E8A-4147-A177-3AD203B41FA5}">
                      <a16:colId xmlns:a16="http://schemas.microsoft.com/office/drawing/2014/main" val="1477741645"/>
                    </a:ext>
                  </a:extLst>
                </a:gridCol>
              </a:tblGrid>
              <a:tr h="485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№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Содержание </a:t>
                      </a:r>
                      <a:r>
                        <a:rPr lang="ru-RU" sz="1000" dirty="0">
                          <a:effectLst/>
                        </a:rPr>
                        <a:t>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Комментарии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3725049399"/>
                  </a:ext>
                </a:extLst>
              </a:tr>
              <a:tr h="33206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класс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83758"/>
                  </a:ext>
                </a:extLst>
              </a:tr>
              <a:tr h="2825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Раздел 1.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Физика — наука о природе. Явления природы (МС1). Физические явления: механические, тепловые, электрические, магнитные, световые, звуковые.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Физические величины. Измерение физических величин. Физические приборы.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Погрешность измерений. Международная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система единиц.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Как </a:t>
                      </a:r>
                      <a:r>
                        <a:rPr lang="ru-RU" sz="800" dirty="0">
                          <a:effectLst/>
                        </a:rPr>
                        <a:t>физика и другие естественные науки изучают природу.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Естественно-научный </a:t>
                      </a:r>
                      <a:r>
                        <a:rPr lang="ru-RU" sz="800" dirty="0">
                          <a:effectLst/>
                        </a:rPr>
                        <a:t>метод познания: наблюдение, постановка научного вопроса, выдвижение гипотез, эксперимент по проверке гипотез, объяснение наблюдаемого явления. Описание физических явлений с помощью моделей.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Введение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Что изучает физика.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Некоторые физические термины.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Физические величины. Измерение физических величин.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r>
                        <a:rPr lang="ru-RU" sz="800" dirty="0" smtClean="0">
                          <a:effectLst/>
                        </a:rPr>
                        <a:t>Точность </a:t>
                      </a:r>
                      <a:r>
                        <a:rPr lang="ru-RU" sz="800" dirty="0">
                          <a:effectLst/>
                        </a:rPr>
                        <a:t>и погрешность измерений.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Физика и техника.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Наблюдения и опыты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учебника максимально соответствует примерной рабочей программе по физике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3228369978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852936"/>
            <a:ext cx="1767993" cy="23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79909"/>
            <a:ext cx="90010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«Физика. 7 класс» </a:t>
            </a:r>
            <a:r>
              <a:rPr lang="ru-RU" sz="1800" b="1" u="sng" dirty="0" err="1">
                <a:solidFill>
                  <a:srgbClr val="C00000"/>
                </a:solidFill>
              </a:rPr>
              <a:t>автор_Перышкин</a:t>
            </a:r>
            <a:r>
              <a:rPr lang="ru-RU" sz="1800" b="1" u="sng" dirty="0">
                <a:solidFill>
                  <a:srgbClr val="C00000"/>
                </a:solidFill>
              </a:rPr>
              <a:t> А.В. издательство «Экзамен», 2021 год</a:t>
            </a:r>
            <a:endParaRPr lang="ru-RU" sz="1800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2" y="3429000"/>
            <a:ext cx="1741908" cy="2304256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3314"/>
              </p:ext>
            </p:extLst>
          </p:nvPr>
        </p:nvGraphicFramePr>
        <p:xfrm>
          <a:off x="1811685" y="1916832"/>
          <a:ext cx="7296507" cy="4554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867">
                  <a:extLst>
                    <a:ext uri="{9D8B030D-6E8A-4147-A177-3AD203B41FA5}">
                      <a16:colId xmlns:a16="http://schemas.microsoft.com/office/drawing/2014/main" val="3938750283"/>
                    </a:ext>
                  </a:extLst>
                </a:gridCol>
                <a:gridCol w="2081221">
                  <a:extLst>
                    <a:ext uri="{9D8B030D-6E8A-4147-A177-3AD203B41FA5}">
                      <a16:colId xmlns:a16="http://schemas.microsoft.com/office/drawing/2014/main" val="195433749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381109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12224197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066038673"/>
                    </a:ext>
                  </a:extLst>
                </a:gridCol>
                <a:gridCol w="1185995">
                  <a:extLst>
                    <a:ext uri="{9D8B030D-6E8A-4147-A177-3AD203B41FA5}">
                      <a16:colId xmlns:a16="http://schemas.microsoft.com/office/drawing/2014/main" val="1357490541"/>
                    </a:ext>
                  </a:extLst>
                </a:gridCol>
              </a:tblGrid>
              <a:tr h="753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Содержание </a:t>
                      </a:r>
                      <a:r>
                        <a:rPr lang="ru-RU" sz="1000" dirty="0">
                          <a:effectLst/>
                        </a:rPr>
                        <a:t>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Комментарии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4213042353"/>
                  </a:ext>
                </a:extLst>
              </a:tr>
              <a:tr h="14316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 класс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4712"/>
                  </a:ext>
                </a:extLst>
              </a:tr>
              <a:tr h="3585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Раздел 1.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Физика — наука о природе. Явления природы (МС1). Физические явления: механические, тепловые, электрические, магнитные, световые, звуковые.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Физические величины. Измерение физических величин. Физические приборы.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Погрешность измерений. Международная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система единиц.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Как </a:t>
                      </a:r>
                      <a:r>
                        <a:rPr lang="ru-RU" sz="800" dirty="0">
                          <a:effectLst/>
                        </a:rPr>
                        <a:t>физика и другие естественные науки изучают природу.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Естественно-научный </a:t>
                      </a:r>
                      <a:r>
                        <a:rPr lang="ru-RU" sz="800" dirty="0">
                          <a:effectLst/>
                        </a:rPr>
                        <a:t>метод познания: наблюдение, постановка научного вопроса, выдвижение гипотез, эксперимент по проверке гипотез, объяснение наблюдаемого явления. Описание физических явлений с помощью моделей.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Введение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r>
                        <a:rPr lang="ru-RU" sz="800" dirty="0" smtClean="0">
                          <a:effectLst/>
                        </a:rPr>
                        <a:t>Что </a:t>
                      </a:r>
                      <a:r>
                        <a:rPr lang="ru-RU" sz="800" dirty="0">
                          <a:effectLst/>
                        </a:rPr>
                        <a:t>изучает физика.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Некоторые физические термины.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r>
                        <a:rPr lang="ru-RU" sz="800" dirty="0" smtClean="0">
                          <a:effectLst/>
                        </a:rPr>
                        <a:t>Физические </a:t>
                      </a:r>
                      <a:r>
                        <a:rPr lang="ru-RU" sz="800" dirty="0">
                          <a:effectLst/>
                        </a:rPr>
                        <a:t>величины. Измерение физических величин.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Точность и погрешность измерений.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Физика, техника, природа.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Наблюдения и опыты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учебника максимально соответствует примерной рабочей программе по физике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 теме «Как физика и другие естественные науки изучают природу», кроме физики,  </a:t>
                      </a:r>
                      <a:r>
                        <a:rPr lang="ru-RU" sz="900" dirty="0">
                          <a:effectLst/>
                        </a:rPr>
                        <a:t>не выделены  </a:t>
                      </a:r>
                      <a:r>
                        <a:rPr lang="ru-RU" sz="800" dirty="0">
                          <a:effectLst/>
                        </a:rPr>
                        <a:t>другие естественные науки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09830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46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07" y="1270000"/>
            <a:ext cx="9073008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C00000"/>
                </a:solidFill>
              </a:rPr>
              <a:t>Учебник  «Физика. 7 класс» </a:t>
            </a:r>
            <a:r>
              <a:rPr lang="ru-RU" sz="1800" b="1" u="sng" dirty="0" err="1">
                <a:solidFill>
                  <a:srgbClr val="C00000"/>
                </a:solidFill>
              </a:rPr>
              <a:t>автор_Громов</a:t>
            </a:r>
            <a:r>
              <a:rPr lang="ru-RU" sz="1800" b="1" u="sng" dirty="0">
                <a:solidFill>
                  <a:srgbClr val="C00000"/>
                </a:solidFill>
              </a:rPr>
              <a:t> С.В. издательство «Просвещение», 2019 год</a:t>
            </a:r>
            <a:endParaRPr lang="ru-RU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endParaRPr lang="ru-RU" sz="24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636912"/>
            <a:ext cx="1627482" cy="2205549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08010"/>
              </p:ext>
            </p:extLst>
          </p:nvPr>
        </p:nvGraphicFramePr>
        <p:xfrm>
          <a:off x="1739989" y="1713893"/>
          <a:ext cx="7296507" cy="5381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867">
                  <a:extLst>
                    <a:ext uri="{9D8B030D-6E8A-4147-A177-3AD203B41FA5}">
                      <a16:colId xmlns:a16="http://schemas.microsoft.com/office/drawing/2014/main" val="3937932054"/>
                    </a:ext>
                  </a:extLst>
                </a:gridCol>
                <a:gridCol w="2115088">
                  <a:extLst>
                    <a:ext uri="{9D8B030D-6E8A-4147-A177-3AD203B41FA5}">
                      <a16:colId xmlns:a16="http://schemas.microsoft.com/office/drawing/2014/main" val="309571846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3651436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25863264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6357413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74189221"/>
                    </a:ext>
                  </a:extLst>
                </a:gridCol>
              </a:tblGrid>
              <a:tr h="421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Содержание </a:t>
                      </a:r>
                      <a:r>
                        <a:rPr lang="ru-RU" sz="1000" dirty="0">
                          <a:effectLst/>
                        </a:rPr>
                        <a:t>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Комментарии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3322630099"/>
                  </a:ext>
                </a:extLst>
              </a:tr>
              <a:tr h="15391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 класс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691282"/>
                  </a:ext>
                </a:extLst>
              </a:tr>
              <a:tr h="3950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Раздел 1.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Физика — наука о природе. Явления природы (МС1). Физические явления: механические, тепловые, электрические, магнитные, световые, звуковые.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Физические величины. Измерение физических величин. Физические приборы.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Погрешность измерений. Международная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система единиц.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Как физика и другие естественные науки изучают природу.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Естественно-научный метод познания: наблюдение, постановка научного вопроса, выдвижение гипотез, эксперимент по проверке гипотез, объяснение наблюдаемого явления. Описание физических явлений с помощью моделей.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Глава 1. Введение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Что изучает физика.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Некоторые физические термины.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Физические величины и их измерение.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r>
                        <a:rPr lang="ru-RU" sz="1000" dirty="0" smtClean="0">
                          <a:effectLst/>
                        </a:rPr>
                        <a:t>Погрешность </a:t>
                      </a:r>
                      <a:r>
                        <a:rPr lang="ru-RU" sz="1000" dirty="0">
                          <a:effectLst/>
                        </a:rPr>
                        <a:t>измерений.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Наблюдения и опыты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учебника максимально соответствует примерной рабочей программе по физике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теме «Как физика и другие естественные науки изучают природу», кроме физики,  не выделены  другие естественные науки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189" marR="501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04583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74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8363272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u="sng" dirty="0">
                <a:solidFill>
                  <a:srgbClr val="C00000"/>
                </a:solidFill>
              </a:rPr>
              <a:t>Учебник  «Физика. 7 класс» авторы _</a:t>
            </a:r>
            <a:r>
              <a:rPr lang="ru-RU" sz="1600" b="1" u="sng" dirty="0" err="1">
                <a:solidFill>
                  <a:srgbClr val="C00000"/>
                </a:solidFill>
              </a:rPr>
              <a:t>Генденштейн</a:t>
            </a:r>
            <a:r>
              <a:rPr lang="ru-RU" sz="1600" b="1" u="sng" dirty="0">
                <a:solidFill>
                  <a:srgbClr val="C00000"/>
                </a:solidFill>
              </a:rPr>
              <a:t> Л.Э., Булатова А.А., Корнильев И.Н., Кошкина А.В. издательство «БИНОМ. Лаборатория знаний», 2019г.</a:t>
            </a:r>
            <a:endParaRPr lang="ru-RU" sz="1600" dirty="0">
              <a:solidFill>
                <a:srgbClr val="C00000"/>
              </a:solidFill>
            </a:endParaRPr>
          </a:p>
          <a:p>
            <a:pPr algn="ctr"/>
            <a:endParaRPr lang="ru-RU" sz="1600" dirty="0"/>
          </a:p>
        </p:txBody>
      </p:sp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9" y="2278286"/>
            <a:ext cx="1195723" cy="1728192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300017"/>
              </p:ext>
            </p:extLst>
          </p:nvPr>
        </p:nvGraphicFramePr>
        <p:xfrm>
          <a:off x="1331640" y="1700809"/>
          <a:ext cx="7704857" cy="5085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619">
                  <a:extLst>
                    <a:ext uri="{9D8B030D-6E8A-4147-A177-3AD203B41FA5}">
                      <a16:colId xmlns:a16="http://schemas.microsoft.com/office/drawing/2014/main" val="1548923022"/>
                    </a:ext>
                  </a:extLst>
                </a:gridCol>
                <a:gridCol w="2022646">
                  <a:extLst>
                    <a:ext uri="{9D8B030D-6E8A-4147-A177-3AD203B41FA5}">
                      <a16:colId xmlns:a16="http://schemas.microsoft.com/office/drawing/2014/main" val="452315768"/>
                    </a:ext>
                  </a:extLst>
                </a:gridCol>
                <a:gridCol w="1768924">
                  <a:extLst>
                    <a:ext uri="{9D8B030D-6E8A-4147-A177-3AD203B41FA5}">
                      <a16:colId xmlns:a16="http://schemas.microsoft.com/office/drawing/2014/main" val="3681187430"/>
                    </a:ext>
                  </a:extLst>
                </a:gridCol>
                <a:gridCol w="1230556">
                  <a:extLst>
                    <a:ext uri="{9D8B030D-6E8A-4147-A177-3AD203B41FA5}">
                      <a16:colId xmlns:a16="http://schemas.microsoft.com/office/drawing/2014/main" val="3869889092"/>
                    </a:ext>
                  </a:extLst>
                </a:gridCol>
                <a:gridCol w="1307466">
                  <a:extLst>
                    <a:ext uri="{9D8B030D-6E8A-4147-A177-3AD203B41FA5}">
                      <a16:colId xmlns:a16="http://schemas.microsoft.com/office/drawing/2014/main" val="3442532442"/>
                    </a:ext>
                  </a:extLst>
                </a:gridCol>
                <a:gridCol w="1153646">
                  <a:extLst>
                    <a:ext uri="{9D8B030D-6E8A-4147-A177-3AD203B41FA5}">
                      <a16:colId xmlns:a16="http://schemas.microsoft.com/office/drawing/2014/main" val="1727556696"/>
                    </a:ext>
                  </a:extLst>
                </a:gridCol>
              </a:tblGrid>
              <a:tr h="781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Раздел 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Содержание 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Комментарии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Отсутствующие 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extLst>
                  <a:ext uri="{0D108BD9-81ED-4DB2-BD59-A6C34878D82A}">
                    <a16:rowId xmlns:a16="http://schemas.microsoft.com/office/drawing/2014/main" val="2111767362"/>
                  </a:ext>
                </a:extLst>
              </a:tr>
              <a:tr h="10999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 класс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353032"/>
                  </a:ext>
                </a:extLst>
              </a:tr>
              <a:tr h="4149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Раздел 1.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Физика — наука о природе. Явления природы (МС1). Физические явления: механические, тепловые, электрические, магнитные, световые, звуковые.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Физические величины. Измерение физических величин. Физические приборы.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Погрешность измерений. Международная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система единиц.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Как физика и другие естественные науки изучают природу.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Естественно-научный метод познания: наблюдение, постановка научного вопроса, выдвижение гипотез, эксперимент по проверке гипотез, объяснение наблюдаемого явления.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Описание физических явлений с помощью моделей.</a:t>
                      </a:r>
                      <a:endParaRPr lang="ru-RU" sz="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Глава 1. Физика и физические методы изучения природы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 </a:t>
                      </a:r>
                      <a:r>
                        <a:rPr lang="ru-RU" sz="850" dirty="0" smtClean="0">
                          <a:effectLst/>
                        </a:rPr>
                        <a:t>§ </a:t>
                      </a:r>
                      <a:r>
                        <a:rPr lang="ru-RU" sz="850" dirty="0">
                          <a:effectLst/>
                        </a:rPr>
                        <a:t>1. Физика –наука о природе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Что изучает физика.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Физические тела.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Физические явления.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§ 2. Физика и окружающий мир.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§ 4. Физические величины и их измерение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Физические величины.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Измерительные приборы.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Погрешности измерений.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Некоторые «секреты» измерений.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§ 3. Наблюдения и опыты. Научный метод.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Наблюдения и опыты.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Научный метод познания. Физические модели.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850" dirty="0">
                          <a:effectLst/>
                        </a:rPr>
                        <a:t>Самый знаменитый опыт Галилея.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dirty="0">
                          <a:effectLst/>
                        </a:rPr>
                        <a:t> </a:t>
                      </a:r>
                      <a:endParaRPr lang="ru-RU" sz="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учебника </a:t>
                      </a:r>
                      <a:r>
                        <a:rPr lang="ru-RU" sz="1400" b="1" u="sng" dirty="0">
                          <a:effectLst/>
                        </a:rPr>
                        <a:t>частично соответствует </a:t>
                      </a:r>
                      <a:r>
                        <a:rPr lang="ru-RU" sz="1400" dirty="0">
                          <a:effectLst/>
                        </a:rPr>
                        <a:t>примерной рабочей программе по физике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Полностью отсутствуют два раздела: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Раздел 4. Давление твёрдых тел, жидкостей и газов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Раздел 5. Работа и мощность. Энергия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Использовать материал учебников6</a:t>
                      </a:r>
                    </a:p>
                    <a:p>
                      <a:pPr lvl="0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«Физика. 7 класс» автора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А.В.Перышкин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изд-во «Дрофа», 2019г.</a:t>
                      </a:r>
                    </a:p>
                    <a:p>
                      <a:pPr lvl="0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«Физика. 7 класс» автора А.В.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Перышкин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изд-во «Экзамен», 2021г.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«Физика. 7 класс»  автора С.В. Громов/ под редакцией Ю.А.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Панебратцева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2019г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95" marR="37295" marT="0" marB="0"/>
                </a:tc>
                <a:extLst>
                  <a:ext uri="{0D108BD9-81ED-4DB2-BD59-A6C34878D82A}">
                    <a16:rowId xmlns:a16="http://schemas.microsoft.com/office/drawing/2014/main" val="1351204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19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65875"/>
              </p:ext>
            </p:extLst>
          </p:nvPr>
        </p:nvGraphicFramePr>
        <p:xfrm>
          <a:off x="1907704" y="1838144"/>
          <a:ext cx="7056537" cy="47837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840">
                  <a:extLst>
                    <a:ext uri="{9D8B030D-6E8A-4147-A177-3AD203B41FA5}">
                      <a16:colId xmlns:a16="http://schemas.microsoft.com/office/drawing/2014/main" val="1093936857"/>
                    </a:ext>
                  </a:extLst>
                </a:gridCol>
                <a:gridCol w="2026161">
                  <a:extLst>
                    <a:ext uri="{9D8B030D-6E8A-4147-A177-3AD203B41FA5}">
                      <a16:colId xmlns:a16="http://schemas.microsoft.com/office/drawing/2014/main" val="2921638383"/>
                    </a:ext>
                  </a:extLst>
                </a:gridCol>
                <a:gridCol w="1800447">
                  <a:extLst>
                    <a:ext uri="{9D8B030D-6E8A-4147-A177-3AD203B41FA5}">
                      <a16:colId xmlns:a16="http://schemas.microsoft.com/office/drawing/2014/main" val="146378185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0604558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881544990"/>
                    </a:ext>
                  </a:extLst>
                </a:gridCol>
                <a:gridCol w="1007865">
                  <a:extLst>
                    <a:ext uri="{9D8B030D-6E8A-4147-A177-3AD203B41FA5}">
                      <a16:colId xmlns:a16="http://schemas.microsoft.com/office/drawing/2014/main" val="2179846267"/>
                    </a:ext>
                  </a:extLst>
                </a:gridCol>
              </a:tblGrid>
              <a:tr h="797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Раздел 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Содержание 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Комментарии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Отсутствующие 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(при отсутствии элементов содержания)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2938611139"/>
                  </a:ext>
                </a:extLst>
              </a:tr>
              <a:tr h="14291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класс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499038"/>
                  </a:ext>
                </a:extLst>
              </a:tr>
              <a:tr h="3668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Раздел 1.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Физика — наука о природе. Явления природы (МС1). Физические явления: механические, тепловые, электрические, магнитные, световые, звуковые.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Физические </a:t>
                      </a:r>
                      <a:r>
                        <a:rPr lang="ru-RU" sz="800" dirty="0">
                          <a:effectLst/>
                        </a:rPr>
                        <a:t>величины. Измерение физических величин. Физические приборы.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Погрешность измерений. Международная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система единиц.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Как </a:t>
                      </a:r>
                      <a:r>
                        <a:rPr lang="ru-RU" sz="800" dirty="0">
                          <a:effectLst/>
                        </a:rPr>
                        <a:t>физика и другие естественные науки изучают природу</a:t>
                      </a:r>
                      <a:r>
                        <a:rPr lang="ru-RU" sz="80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Естественно-научный метод познания: наблюдение, постановка научного вопроса, выдвижение гипотез, эксперимент по проверке гипотез, объяснение наблюдаемого явления. Описание физических явлений с помощью моделей.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effectLst/>
                        </a:rPr>
                        <a:t>Введение. Физика и её роль в познании окружающего мира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Что </a:t>
                      </a:r>
                      <a:r>
                        <a:rPr lang="ru-RU" sz="800" dirty="0">
                          <a:effectLst/>
                        </a:rPr>
                        <a:t>изучает физика.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Некоторые физические термины.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Физические </a:t>
                      </a:r>
                      <a:r>
                        <a:rPr lang="ru-RU" sz="800" dirty="0" smtClean="0">
                          <a:effectLst/>
                        </a:rPr>
                        <a:t>величины. Измерение физических величин.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Точность и погрешность </a:t>
                      </a:r>
                      <a:r>
                        <a:rPr lang="ru-RU" sz="800" dirty="0">
                          <a:effectLst/>
                        </a:rPr>
                        <a:t>измерений.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Физика и её влияние на развитие техники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Наблюдения и опыты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учебника максимально соответствует примерной рабочей программе по физике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8539" marR="485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39" marR="48539" marT="0" marB="0"/>
                </a:tc>
                <a:extLst>
                  <a:ext uri="{0D108BD9-81ED-4DB2-BD59-A6C34878D82A}">
                    <a16:rowId xmlns:a16="http://schemas.microsoft.com/office/drawing/2014/main" val="801703405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36228" y="-42471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Учебник  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Физика. 7 класс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автор_Громов С.В. издательство 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Просвещение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 год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04864"/>
            <a:ext cx="1348857" cy="18975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36228" y="1162077"/>
            <a:ext cx="8100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Учебник  «Физика. 7 класс» авторы </a:t>
            </a:r>
            <a:r>
              <a:rPr lang="ru-RU" b="1" u="sng" dirty="0" smtClean="0">
                <a:solidFill>
                  <a:srgbClr val="C00000"/>
                </a:solidFill>
              </a:rPr>
              <a:t>И.М. </a:t>
            </a:r>
            <a:r>
              <a:rPr lang="ru-RU" b="1" u="sng" dirty="0" err="1" smtClean="0">
                <a:solidFill>
                  <a:srgbClr val="C00000"/>
                </a:solidFill>
              </a:rPr>
              <a:t>Перышкин</a:t>
            </a:r>
            <a:r>
              <a:rPr lang="ru-RU" b="1" u="sng" dirty="0" smtClean="0">
                <a:solidFill>
                  <a:srgbClr val="C00000"/>
                </a:solidFill>
              </a:rPr>
              <a:t>, А.И. Иванов </a:t>
            </a:r>
            <a:r>
              <a:rPr lang="ru-RU" b="1" u="sng" dirty="0">
                <a:solidFill>
                  <a:srgbClr val="C00000"/>
                </a:solidFill>
              </a:rPr>
              <a:t>издательство </a:t>
            </a:r>
            <a:r>
              <a:rPr lang="ru-RU" b="1" u="sng" dirty="0" smtClean="0">
                <a:solidFill>
                  <a:srgbClr val="C00000"/>
                </a:solidFill>
              </a:rPr>
              <a:t>«Просвещение», 2021г</a:t>
            </a:r>
            <a:r>
              <a:rPr lang="ru-RU" b="1" u="sng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7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Fs\go\o\cto\Shapovalov_D_V\Логотип ИРООО прозрачный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450"/>
            <a:ext cx="1224136" cy="1225550"/>
          </a:xfrm>
          <a:prstGeom prst="roundRect">
            <a:avLst>
              <a:gd name="adj" fmla="val 8594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 bwMode="auto">
          <a:xfrm>
            <a:off x="1331640" y="188913"/>
            <a:ext cx="7704856" cy="7207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Рекомендации по использованию УМК из действующего федерального перечня при переходе на обновленные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ФГОС </a:t>
            </a:r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156" y="978821"/>
            <a:ext cx="1019545" cy="1366912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075078"/>
              </p:ext>
            </p:extLst>
          </p:nvPr>
        </p:nvGraphicFramePr>
        <p:xfrm>
          <a:off x="35496" y="2534244"/>
          <a:ext cx="9108503" cy="521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277">
                  <a:extLst>
                    <a:ext uri="{9D8B030D-6E8A-4147-A177-3AD203B41FA5}">
                      <a16:colId xmlns:a16="http://schemas.microsoft.com/office/drawing/2014/main" val="2820586198"/>
                    </a:ext>
                  </a:extLst>
                </a:gridCol>
                <a:gridCol w="2588371">
                  <a:extLst>
                    <a:ext uri="{9D8B030D-6E8A-4147-A177-3AD203B41FA5}">
                      <a16:colId xmlns:a16="http://schemas.microsoft.com/office/drawing/2014/main" val="3834608270"/>
                    </a:ext>
                  </a:extLst>
                </a:gridCol>
                <a:gridCol w="1563464">
                  <a:extLst>
                    <a:ext uri="{9D8B030D-6E8A-4147-A177-3AD203B41FA5}">
                      <a16:colId xmlns:a16="http://schemas.microsoft.com/office/drawing/2014/main" val="3091832602"/>
                    </a:ext>
                  </a:extLst>
                </a:gridCol>
                <a:gridCol w="1287559">
                  <a:extLst>
                    <a:ext uri="{9D8B030D-6E8A-4147-A177-3AD203B41FA5}">
                      <a16:colId xmlns:a16="http://schemas.microsoft.com/office/drawing/2014/main" val="2177640084"/>
                    </a:ext>
                  </a:extLst>
                </a:gridCol>
                <a:gridCol w="2115275">
                  <a:extLst>
                    <a:ext uri="{9D8B030D-6E8A-4147-A177-3AD203B41FA5}">
                      <a16:colId xmlns:a16="http://schemas.microsoft.com/office/drawing/2014/main" val="1784500147"/>
                    </a:ext>
                  </a:extLst>
                </a:gridCol>
                <a:gridCol w="1287557">
                  <a:extLst>
                    <a:ext uri="{9D8B030D-6E8A-4147-A177-3AD203B41FA5}">
                      <a16:colId xmlns:a16="http://schemas.microsoft.com/office/drawing/2014/main" val="531560953"/>
                    </a:ext>
                  </a:extLst>
                </a:gridCol>
              </a:tblGrid>
              <a:tr h="751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Раздел </a:t>
                      </a:r>
                      <a:r>
                        <a:rPr lang="ru-RU" sz="1000" dirty="0">
                          <a:effectLst/>
                        </a:rPr>
                        <a:t>в примерной рабочей  программе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Содержание </a:t>
                      </a:r>
                      <a:r>
                        <a:rPr lang="ru-RU" sz="1000" dirty="0">
                          <a:effectLst/>
                        </a:rPr>
                        <a:t>учебника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Комментарии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Отсутствующие </a:t>
                      </a:r>
                      <a:r>
                        <a:rPr lang="ru-RU" sz="1000" dirty="0">
                          <a:effectLst/>
                        </a:rPr>
                        <a:t>элементы содержания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Рекомендации по компенсации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(при отсутствии элементов содержания)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extLst>
                  <a:ext uri="{0D108BD9-81ED-4DB2-BD59-A6C34878D82A}">
                    <a16:rowId xmlns:a16="http://schemas.microsoft.com/office/drawing/2014/main" val="3457400186"/>
                  </a:ext>
                </a:extLst>
              </a:tr>
              <a:tr h="15118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 класс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418733"/>
                  </a:ext>
                </a:extLst>
              </a:tr>
              <a:tr h="4166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Раздел 6. Тепловые явления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Основные положения молекулярно-кинетической теории строения вещества. Масса и размеры атомов и молекул. Опыты, подтверждающие основные положения молекулярно-кинетической теории.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Модели твёрдого, жидкого и газообразного состояний вещества. Кристаллические и аморфные тела. Объяснение свойств газов, жидкостей и твёрдых тел на основе положений молекулярно-кинетической теории. Смачивание и капиллярные явления. Тепловое расширение и сжатие.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Температура.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Связь температуры со скоростью теплового движения частиц.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Глава 1. Тепловые явления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r>
                        <a:rPr lang="ru-RU" sz="1000" dirty="0" smtClean="0">
                          <a:effectLst/>
                        </a:rPr>
                        <a:t>Тепловое </a:t>
                      </a:r>
                      <a:r>
                        <a:rPr lang="ru-RU" sz="1000" dirty="0">
                          <a:effectLst/>
                        </a:rPr>
                        <a:t>движение.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Температура.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</a:rPr>
                        <a:t>Содержание учебника </a:t>
                      </a:r>
                      <a:r>
                        <a:rPr lang="ru-RU" sz="1200" b="1" dirty="0" smtClean="0">
                          <a:effectLst/>
                        </a:rPr>
                        <a:t>частично</a:t>
                      </a:r>
                      <a:r>
                        <a:rPr lang="ru-RU" sz="1200" dirty="0" smtClean="0">
                          <a:effectLst/>
                        </a:rPr>
                        <a:t> соответствует примерной рабочей программе по физике</a:t>
                      </a: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Основные положения молекулярно-кинетической теории строения вещества. Масса и размеры атомов и молекул. 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Опыты</a:t>
                      </a:r>
                      <a:r>
                        <a:rPr lang="ru-RU" sz="1000" dirty="0">
                          <a:effectLst/>
                        </a:rPr>
                        <a:t>, подтверждающие основные положения молекулярно-кинетической теории.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Модели твёрдого, жидкого и газообразного состояний вещества. 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Кристаллические </a:t>
                      </a:r>
                      <a:r>
                        <a:rPr lang="ru-RU" sz="1000" dirty="0">
                          <a:effectLst/>
                        </a:rPr>
                        <a:t>и аморфные тела. 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Объяснение </a:t>
                      </a:r>
                      <a:r>
                        <a:rPr lang="ru-RU" sz="1000" dirty="0">
                          <a:effectLst/>
                        </a:rPr>
                        <a:t>свойств газов, жидкостей и твёрдых тел на основе положений молекулярно-кинетической теории. 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Смачивание </a:t>
                      </a:r>
                      <a:r>
                        <a:rPr lang="ru-RU" sz="1000" dirty="0">
                          <a:effectLst/>
                        </a:rPr>
                        <a:t>и капиллярные явления. Тепловое расширение и сжатие.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Использовать материал учебника «Молекулярная физика. Тепловые явления»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«Физика. 10 класс» авторы Г.Я. </a:t>
                      </a:r>
                      <a:r>
                        <a:rPr lang="ru-RU" sz="1000" dirty="0" err="1">
                          <a:effectLst/>
                        </a:rPr>
                        <a:t>Мякишев</a:t>
                      </a:r>
                      <a:r>
                        <a:rPr lang="ru-RU" sz="1000" dirty="0">
                          <a:effectLst/>
                        </a:rPr>
                        <a:t>, Б.Б. </a:t>
                      </a:r>
                      <a:r>
                        <a:rPr lang="ru-RU" sz="1000" dirty="0" err="1">
                          <a:effectLst/>
                        </a:rPr>
                        <a:t>Буховцев</a:t>
                      </a:r>
                      <a:r>
                        <a:rPr lang="ru-RU" sz="1000" dirty="0">
                          <a:effectLst/>
                        </a:rPr>
                        <a:t>, Н.Н. Сотский, изд-во «Просвещение», 2019г.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594" marR="19594" marT="0" marB="0"/>
                </a:tc>
                <a:extLst>
                  <a:ext uri="{0D108BD9-81ED-4DB2-BD59-A6C34878D82A}">
                    <a16:rowId xmlns:a16="http://schemas.microsoft.com/office/drawing/2014/main" val="4294363946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7754" y="1016870"/>
            <a:ext cx="1057422" cy="13666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3140" y="1005704"/>
            <a:ext cx="1056861" cy="13709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4265" y="974535"/>
            <a:ext cx="956378" cy="13681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834" y="985381"/>
            <a:ext cx="105597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6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Наши контакты: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Адрес электронной почты: </a:t>
            </a:r>
            <a:r>
              <a:rPr lang="en-US" dirty="0" smtClean="0"/>
              <a:t>kafedra_fmo@irooo.ru</a:t>
            </a:r>
            <a:endParaRPr lang="ru-RU" dirty="0" smtClean="0"/>
          </a:p>
          <a:p>
            <a:r>
              <a:rPr lang="ru-RU" dirty="0" smtClean="0"/>
              <a:t>Рабочий телефон</a:t>
            </a:r>
            <a:r>
              <a:rPr lang="en-US" dirty="0" smtClean="0"/>
              <a:t> 23-35-36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724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961</Words>
  <Application>Microsoft Office PowerPoint</Application>
  <PresentationFormat>Экран (4:3)</PresentationFormat>
  <Paragraphs>348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Рекомендации по использованию УМК из действующего федерального перечня при переходе на обновленные ФГОС   март 2022 года</vt:lpstr>
      <vt:lpstr>Анализ содержания учебников по физике и обновленный ФГОС ООО  (на соответствие содержанию примерной рабочей программы по физике)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контакты: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Предметная область Учебный предмет</dc:title>
  <dc:creator>user</dc:creator>
  <cp:lastModifiedBy>Татьяна</cp:lastModifiedBy>
  <cp:revision>17</cp:revision>
  <dcterms:created xsi:type="dcterms:W3CDTF">2019-01-18T04:18:54Z</dcterms:created>
  <dcterms:modified xsi:type="dcterms:W3CDTF">2022-03-01T16:18:15Z</dcterms:modified>
</cp:coreProperties>
</file>