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7" r:id="rId3"/>
    <p:sldId id="286" r:id="rId4"/>
    <p:sldId id="281" r:id="rId5"/>
    <p:sldId id="287" r:id="rId6"/>
    <p:sldId id="306" r:id="rId7"/>
    <p:sldId id="284" r:id="rId8"/>
    <p:sldId id="285" r:id="rId9"/>
    <p:sldId id="273" r:id="rId10"/>
    <p:sldId id="274" r:id="rId11"/>
    <p:sldId id="275" r:id="rId12"/>
    <p:sldId id="276" r:id="rId13"/>
    <p:sldId id="298" r:id="rId14"/>
    <p:sldId id="299" r:id="rId15"/>
    <p:sldId id="307" r:id="rId16"/>
    <p:sldId id="305" r:id="rId17"/>
    <p:sldId id="308" r:id="rId18"/>
    <p:sldId id="30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1" autoAdjust="0"/>
    <p:restoredTop sz="94660"/>
  </p:normalViewPr>
  <p:slideViewPr>
    <p:cSldViewPr>
      <p:cViewPr varScale="1">
        <p:scale>
          <a:sx n="109" d="100"/>
          <a:sy n="109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601E9-2837-4B9F-BD5C-5142FE8C0A86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5172CD-EC24-48D2-B153-98D5FCF65482}">
      <dgm:prSet phldrT="[Текст]" phldr="1"/>
      <dgm:spPr/>
      <dgm:t>
        <a:bodyPr/>
        <a:lstStyle/>
        <a:p>
          <a:endParaRPr lang="ru-RU"/>
        </a:p>
      </dgm:t>
    </dgm:pt>
    <dgm:pt modelId="{7C627D84-A969-484E-B65F-0C60E3F60D84}" type="parTrans" cxnId="{545F20D0-1477-4B0B-B128-336B90E7C0B6}">
      <dgm:prSet/>
      <dgm:spPr/>
      <dgm:t>
        <a:bodyPr/>
        <a:lstStyle/>
        <a:p>
          <a:endParaRPr lang="ru-RU"/>
        </a:p>
      </dgm:t>
    </dgm:pt>
    <dgm:pt modelId="{C87A3102-AAD1-4EBC-9B3A-7B9F3AA2F05B}" type="sibTrans" cxnId="{545F20D0-1477-4B0B-B128-336B90E7C0B6}">
      <dgm:prSet/>
      <dgm:spPr/>
      <dgm:t>
        <a:bodyPr/>
        <a:lstStyle/>
        <a:p>
          <a:endParaRPr lang="ru-RU"/>
        </a:p>
      </dgm:t>
    </dgm:pt>
    <dgm:pt modelId="{87FEE90E-CA2B-48B9-8185-61FDBDAB1F26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Перенос тем по праву  в 7 класс</a:t>
          </a:r>
        </a:p>
      </dgm:t>
    </dgm:pt>
    <dgm:pt modelId="{7B2C766E-DEEE-4EDA-AB79-65341C909977}" type="parTrans" cxnId="{9BC5A46B-C3B4-417E-AFC5-E6A435D8A557}">
      <dgm:prSet/>
      <dgm:spPr/>
      <dgm:t>
        <a:bodyPr/>
        <a:lstStyle/>
        <a:p>
          <a:endParaRPr lang="ru-RU"/>
        </a:p>
      </dgm:t>
    </dgm:pt>
    <dgm:pt modelId="{C6EF71AC-C553-4020-817B-B9659E5E2243}" type="sibTrans" cxnId="{9BC5A46B-C3B4-417E-AFC5-E6A435D8A557}">
      <dgm:prSet/>
      <dgm:spPr/>
      <dgm:t>
        <a:bodyPr/>
        <a:lstStyle/>
        <a:p>
          <a:endParaRPr lang="ru-RU"/>
        </a:p>
      </dgm:t>
    </dgm:pt>
    <dgm:pt modelId="{EEC56B12-57AE-4FEA-9F4C-327887A982E7}">
      <dgm:prSet phldrT="[Текст]" phldr="1"/>
      <dgm:spPr/>
      <dgm:t>
        <a:bodyPr/>
        <a:lstStyle/>
        <a:p>
          <a:endParaRPr lang="ru-RU" dirty="0"/>
        </a:p>
      </dgm:t>
    </dgm:pt>
    <dgm:pt modelId="{4CAA3CCA-BF12-4907-B098-37CBF61028A4}" type="parTrans" cxnId="{04A9E0E5-FFB2-4792-9B95-F233107C6286}">
      <dgm:prSet/>
      <dgm:spPr/>
      <dgm:t>
        <a:bodyPr/>
        <a:lstStyle/>
        <a:p>
          <a:endParaRPr lang="ru-RU"/>
        </a:p>
      </dgm:t>
    </dgm:pt>
    <dgm:pt modelId="{96D27A9A-DD59-4A3F-8D99-3981470D6EA9}" type="sibTrans" cxnId="{04A9E0E5-FFB2-4792-9B95-F233107C6286}">
      <dgm:prSet/>
      <dgm:spPr/>
      <dgm:t>
        <a:bodyPr/>
        <a:lstStyle/>
        <a:p>
          <a:endParaRPr lang="ru-RU"/>
        </a:p>
      </dgm:t>
    </dgm:pt>
    <dgm:pt modelId="{B60EC455-A01C-45C7-9D94-9A501D2A31F2}">
      <dgm:prSet phldrT="[Текст]" phldr="1"/>
      <dgm:spPr/>
      <dgm:t>
        <a:bodyPr/>
        <a:lstStyle/>
        <a:p>
          <a:endParaRPr lang="ru-RU"/>
        </a:p>
      </dgm:t>
    </dgm:pt>
    <dgm:pt modelId="{2592791D-E2F4-40D9-B9E2-B3D79061DA4C}" type="parTrans" cxnId="{B600ACD8-D8DA-4B59-AD3C-E4161D0E12F8}">
      <dgm:prSet/>
      <dgm:spPr/>
      <dgm:t>
        <a:bodyPr/>
        <a:lstStyle/>
        <a:p>
          <a:endParaRPr lang="ru-RU"/>
        </a:p>
      </dgm:t>
    </dgm:pt>
    <dgm:pt modelId="{80124806-D7B7-4DA8-8AD5-14B1535A99C3}" type="sibTrans" cxnId="{B600ACD8-D8DA-4B59-AD3C-E4161D0E12F8}">
      <dgm:prSet/>
      <dgm:spPr/>
      <dgm:t>
        <a:bodyPr/>
        <a:lstStyle/>
        <a:p>
          <a:endParaRPr lang="ru-RU"/>
        </a:p>
      </dgm:t>
    </dgm:pt>
    <dgm:pt modelId="{B2D7859E-02B7-47D3-BE7D-2E6CB38ED3EC}">
      <dgm:prSet phldrT="[Текст]" custT="1"/>
      <dgm:spPr/>
      <dgm:t>
        <a:bodyPr/>
        <a:lstStyle/>
        <a:p>
          <a:r>
            <a:rPr lang="ru-RU" sz="2000" dirty="0">
              <a:solidFill>
                <a:schemeClr val="tx1"/>
              </a:solidFill>
            </a:rPr>
            <a:t>Усиление </a:t>
          </a:r>
          <a:r>
            <a:rPr lang="ru-RU" sz="2000" dirty="0" err="1">
              <a:solidFill>
                <a:schemeClr val="tx1"/>
              </a:solidFill>
            </a:rPr>
            <a:t>практикоориентированности</a:t>
          </a:r>
          <a:endParaRPr lang="ru-RU" sz="2000" dirty="0">
            <a:solidFill>
              <a:schemeClr val="tx1"/>
            </a:solidFill>
          </a:endParaRPr>
        </a:p>
      </dgm:t>
    </dgm:pt>
    <dgm:pt modelId="{DD479816-3A5B-42A1-9086-5AD805F475BB}" type="parTrans" cxnId="{F19D7CD6-6C0C-4425-BC18-F57C8D9795C8}">
      <dgm:prSet/>
      <dgm:spPr/>
      <dgm:t>
        <a:bodyPr/>
        <a:lstStyle/>
        <a:p>
          <a:endParaRPr lang="ru-RU"/>
        </a:p>
      </dgm:t>
    </dgm:pt>
    <dgm:pt modelId="{8FE6F855-C694-4454-8020-4B8B4B2EE7F5}" type="sibTrans" cxnId="{F19D7CD6-6C0C-4425-BC18-F57C8D9795C8}">
      <dgm:prSet/>
      <dgm:spPr/>
      <dgm:t>
        <a:bodyPr/>
        <a:lstStyle/>
        <a:p>
          <a:endParaRPr lang="ru-RU"/>
        </a:p>
      </dgm:t>
    </dgm:pt>
    <dgm:pt modelId="{75B4001B-31C4-4FEC-9634-93214CB0A7BA}">
      <dgm:prSet phldrT="[Текст]" phldr="1"/>
      <dgm:spPr/>
      <dgm:t>
        <a:bodyPr/>
        <a:lstStyle/>
        <a:p>
          <a:endParaRPr lang="ru-RU" sz="700" dirty="0"/>
        </a:p>
      </dgm:t>
    </dgm:pt>
    <dgm:pt modelId="{742CA4EE-CCB4-4595-B9DD-29AD33577805}" type="parTrans" cxnId="{5D2052A7-DE1D-4062-8E9C-A32993E773BD}">
      <dgm:prSet/>
      <dgm:spPr/>
      <dgm:t>
        <a:bodyPr/>
        <a:lstStyle/>
        <a:p>
          <a:endParaRPr lang="ru-RU"/>
        </a:p>
      </dgm:t>
    </dgm:pt>
    <dgm:pt modelId="{399FB863-2E9F-404C-B819-9AAEA506AC04}" type="sibTrans" cxnId="{5D2052A7-DE1D-4062-8E9C-A32993E773BD}">
      <dgm:prSet/>
      <dgm:spPr/>
      <dgm:t>
        <a:bodyPr/>
        <a:lstStyle/>
        <a:p>
          <a:endParaRPr lang="ru-RU"/>
        </a:p>
      </dgm:t>
    </dgm:pt>
    <dgm:pt modelId="{CDA291A1-1CDF-40C2-9F71-1E4F189B7319}">
      <dgm:prSet phldrT="[Текст]" phldr="1"/>
      <dgm:spPr/>
      <dgm:t>
        <a:bodyPr/>
        <a:lstStyle/>
        <a:p>
          <a:endParaRPr lang="ru-RU"/>
        </a:p>
      </dgm:t>
    </dgm:pt>
    <dgm:pt modelId="{0A8EC5BE-FF59-42B6-86E7-E98FC5CBAAB8}" type="parTrans" cxnId="{330734F6-D496-47E7-8535-E76E9A00BB59}">
      <dgm:prSet/>
      <dgm:spPr/>
      <dgm:t>
        <a:bodyPr/>
        <a:lstStyle/>
        <a:p>
          <a:endParaRPr lang="ru-RU"/>
        </a:p>
      </dgm:t>
    </dgm:pt>
    <dgm:pt modelId="{52980412-DFE7-40C9-AE7D-8707015DF87F}" type="sibTrans" cxnId="{330734F6-D496-47E7-8535-E76E9A00BB59}">
      <dgm:prSet/>
      <dgm:spPr/>
      <dgm:t>
        <a:bodyPr/>
        <a:lstStyle/>
        <a:p>
          <a:endParaRPr lang="ru-RU"/>
        </a:p>
      </dgm:t>
    </dgm:pt>
    <dgm:pt modelId="{75D2E9E2-613D-4AB4-874F-071640EF5295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Усиление тем по финансовой грамотности (8 класс)</a:t>
          </a:r>
        </a:p>
      </dgm:t>
    </dgm:pt>
    <dgm:pt modelId="{C77857BB-8E66-4231-A108-FAA911E49D40}" type="parTrans" cxnId="{7CC61D0F-1A28-4225-B9BC-8C05BF011918}">
      <dgm:prSet/>
      <dgm:spPr/>
      <dgm:t>
        <a:bodyPr/>
        <a:lstStyle/>
        <a:p>
          <a:endParaRPr lang="ru-RU"/>
        </a:p>
      </dgm:t>
    </dgm:pt>
    <dgm:pt modelId="{5A68AE69-DB1E-4788-966C-F82D7A08EB42}" type="sibTrans" cxnId="{7CC61D0F-1A28-4225-B9BC-8C05BF011918}">
      <dgm:prSet/>
      <dgm:spPr/>
      <dgm:t>
        <a:bodyPr/>
        <a:lstStyle/>
        <a:p>
          <a:endParaRPr lang="ru-RU"/>
        </a:p>
      </dgm:t>
    </dgm:pt>
    <dgm:pt modelId="{968A56EF-1419-48EC-963A-F6E5F84C8BB3}">
      <dgm:prSet phldrT="[Текст]" phldr="1"/>
      <dgm:spPr/>
      <dgm:t>
        <a:bodyPr/>
        <a:lstStyle/>
        <a:p>
          <a:endParaRPr lang="ru-RU"/>
        </a:p>
      </dgm:t>
    </dgm:pt>
    <dgm:pt modelId="{2B527DF5-6C97-45CE-B0CF-E4EDBA33E5D9}" type="parTrans" cxnId="{2B9EEEE5-1E61-495B-BFC9-F94CBC06C952}">
      <dgm:prSet/>
      <dgm:spPr/>
      <dgm:t>
        <a:bodyPr/>
        <a:lstStyle/>
        <a:p>
          <a:endParaRPr lang="ru-RU"/>
        </a:p>
      </dgm:t>
    </dgm:pt>
    <dgm:pt modelId="{65E4C6E3-15E0-4D82-A023-DBE93010348F}" type="sibTrans" cxnId="{2B9EEEE5-1E61-495B-BFC9-F94CBC06C952}">
      <dgm:prSet/>
      <dgm:spPr/>
      <dgm:t>
        <a:bodyPr/>
        <a:lstStyle/>
        <a:p>
          <a:endParaRPr lang="ru-RU"/>
        </a:p>
      </dgm:t>
    </dgm:pt>
    <dgm:pt modelId="{0BEDC1BE-70B8-4EF0-ACDB-F87CAE45D3E7}" type="pres">
      <dgm:prSet presAssocID="{0E1601E9-2837-4B9F-BD5C-5142FE8C0A86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6E6B59-9D1C-4CB5-88E3-6C1C43023AB9}" type="pres">
      <dgm:prSet presAssocID="{9B5172CD-EC24-48D2-B153-98D5FCF65482}" presName="compositeNode" presStyleCnt="0">
        <dgm:presLayoutVars>
          <dgm:bulletEnabled val="1"/>
        </dgm:presLayoutVars>
      </dgm:prSet>
      <dgm:spPr/>
    </dgm:pt>
    <dgm:pt modelId="{4E946947-0AD0-4122-8381-28C99744F2A5}" type="pres">
      <dgm:prSet presAssocID="{9B5172CD-EC24-48D2-B153-98D5FCF65482}" presName="image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Весы правосудия"/>
        </a:ext>
      </dgm:extLst>
    </dgm:pt>
    <dgm:pt modelId="{5B8AB617-227F-41BA-B63F-26B4E5D79423}" type="pres">
      <dgm:prSet presAssocID="{9B5172CD-EC24-48D2-B153-98D5FCF65482}" presName="childNode" presStyleLbl="node1" presStyleIdx="0" presStyleCnt="3" custScaleX="284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05A881-0E07-481A-A4A9-E57CC081C093}" type="pres">
      <dgm:prSet presAssocID="{9B5172CD-EC24-48D2-B153-98D5FCF65482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9D90A-0391-4E37-B360-706B238BD487}" type="pres">
      <dgm:prSet presAssocID="{C87A3102-AAD1-4EBC-9B3A-7B9F3AA2F05B}" presName="sibTrans" presStyleCnt="0"/>
      <dgm:spPr/>
    </dgm:pt>
    <dgm:pt modelId="{8CD2C9FE-B2DF-4FD4-9555-B78B57402634}" type="pres">
      <dgm:prSet presAssocID="{B60EC455-A01C-45C7-9D94-9A501D2A31F2}" presName="compositeNode" presStyleCnt="0">
        <dgm:presLayoutVars>
          <dgm:bulletEnabled val="1"/>
        </dgm:presLayoutVars>
      </dgm:prSet>
      <dgm:spPr/>
    </dgm:pt>
    <dgm:pt modelId="{DF765D3A-E2E1-40CE-8640-6BE9C5FD1F13}" type="pres">
      <dgm:prSet presAssocID="{B60EC455-A01C-45C7-9D94-9A501D2A31F2}" presName="image" presStyleLbl="fgImgPlac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Телескоп"/>
        </a:ext>
      </dgm:extLst>
    </dgm:pt>
    <dgm:pt modelId="{BA00BF92-2CA0-4891-96C3-67666BBFBE00}" type="pres">
      <dgm:prSet presAssocID="{B60EC455-A01C-45C7-9D94-9A501D2A31F2}" presName="childNode" presStyleLbl="node1" presStyleIdx="1" presStyleCnt="3" custScaleX="259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E4D4C1-F54C-47FE-ADAD-F8F88F424A1E}" type="pres">
      <dgm:prSet presAssocID="{B60EC455-A01C-45C7-9D94-9A501D2A31F2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8839F-76ED-4897-AD9D-3ABDA3077F7D}" type="pres">
      <dgm:prSet presAssocID="{80124806-D7B7-4DA8-8AD5-14B1535A99C3}" presName="sibTrans" presStyleCnt="0"/>
      <dgm:spPr/>
    </dgm:pt>
    <dgm:pt modelId="{BF98E89D-61CD-4D49-8249-77F4300EDC16}" type="pres">
      <dgm:prSet presAssocID="{CDA291A1-1CDF-40C2-9F71-1E4F189B7319}" presName="compositeNode" presStyleCnt="0">
        <dgm:presLayoutVars>
          <dgm:bulletEnabled val="1"/>
        </dgm:presLayoutVars>
      </dgm:prSet>
      <dgm:spPr/>
    </dgm:pt>
    <dgm:pt modelId="{309AE94B-F5B1-4900-8574-584C7ABB4806}" type="pres">
      <dgm:prSet presAssocID="{CDA291A1-1CDF-40C2-9F71-1E4F189B7319}" presName="image" presStyleLbl="fgImgPlac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Рубль"/>
        </a:ext>
      </dgm:extLst>
    </dgm:pt>
    <dgm:pt modelId="{589AA96F-F6A7-4AD3-AA99-0659F4ED141B}" type="pres">
      <dgm:prSet presAssocID="{CDA291A1-1CDF-40C2-9F71-1E4F189B7319}" presName="childNode" presStyleLbl="node1" presStyleIdx="2" presStyleCnt="3" custScaleX="308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1A7785-3F25-40EE-9E8F-B8E1A3AAE707}" type="pres">
      <dgm:prSet presAssocID="{CDA291A1-1CDF-40C2-9F71-1E4F189B7319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8F5ED2-97E6-43B4-8CF4-E5A2274D9C6B}" type="presOf" srcId="{0E1601E9-2837-4B9F-BD5C-5142FE8C0A86}" destId="{0BEDC1BE-70B8-4EF0-ACDB-F87CAE45D3E7}" srcOrd="0" destOrd="0" presId="urn:microsoft.com/office/officeart/2005/8/layout/hList2"/>
    <dgm:cxn modelId="{BAF77760-ADB0-408B-AE65-2639ED09BE82}" type="presOf" srcId="{B2D7859E-02B7-47D3-BE7D-2E6CB38ED3EC}" destId="{BA00BF92-2CA0-4891-96C3-67666BBFBE00}" srcOrd="0" destOrd="0" presId="urn:microsoft.com/office/officeart/2005/8/layout/hList2"/>
    <dgm:cxn modelId="{B45225F6-A6C2-402E-BE69-A3383C2B7CB7}" type="presOf" srcId="{75B4001B-31C4-4FEC-9634-93214CB0A7BA}" destId="{BA00BF92-2CA0-4891-96C3-67666BBFBE00}" srcOrd="0" destOrd="1" presId="urn:microsoft.com/office/officeart/2005/8/layout/hList2"/>
    <dgm:cxn modelId="{D73757DB-4B52-4280-A50A-771662BA733E}" type="presOf" srcId="{968A56EF-1419-48EC-963A-F6E5F84C8BB3}" destId="{589AA96F-F6A7-4AD3-AA99-0659F4ED141B}" srcOrd="0" destOrd="1" presId="urn:microsoft.com/office/officeart/2005/8/layout/hList2"/>
    <dgm:cxn modelId="{B600ACD8-D8DA-4B59-AD3C-E4161D0E12F8}" srcId="{0E1601E9-2837-4B9F-BD5C-5142FE8C0A86}" destId="{B60EC455-A01C-45C7-9D94-9A501D2A31F2}" srcOrd="1" destOrd="0" parTransId="{2592791D-E2F4-40D9-B9E2-B3D79061DA4C}" sibTransId="{80124806-D7B7-4DA8-8AD5-14B1535A99C3}"/>
    <dgm:cxn modelId="{39ABD680-6C4C-4350-89F3-9094310EE782}" type="presOf" srcId="{CDA291A1-1CDF-40C2-9F71-1E4F189B7319}" destId="{DF1A7785-3F25-40EE-9E8F-B8E1A3AAE707}" srcOrd="0" destOrd="0" presId="urn:microsoft.com/office/officeart/2005/8/layout/hList2"/>
    <dgm:cxn modelId="{9BC5A46B-C3B4-417E-AFC5-E6A435D8A557}" srcId="{9B5172CD-EC24-48D2-B153-98D5FCF65482}" destId="{87FEE90E-CA2B-48B9-8185-61FDBDAB1F26}" srcOrd="0" destOrd="0" parTransId="{7B2C766E-DEEE-4EDA-AB79-65341C909977}" sibTransId="{C6EF71AC-C553-4020-817B-B9659E5E2243}"/>
    <dgm:cxn modelId="{7CC61D0F-1A28-4225-B9BC-8C05BF011918}" srcId="{CDA291A1-1CDF-40C2-9F71-1E4F189B7319}" destId="{75D2E9E2-613D-4AB4-874F-071640EF5295}" srcOrd="0" destOrd="0" parTransId="{C77857BB-8E66-4231-A108-FAA911E49D40}" sibTransId="{5A68AE69-DB1E-4788-966C-F82D7A08EB42}"/>
    <dgm:cxn modelId="{330734F6-D496-47E7-8535-E76E9A00BB59}" srcId="{0E1601E9-2837-4B9F-BD5C-5142FE8C0A86}" destId="{CDA291A1-1CDF-40C2-9F71-1E4F189B7319}" srcOrd="2" destOrd="0" parTransId="{0A8EC5BE-FF59-42B6-86E7-E98FC5CBAAB8}" sibTransId="{52980412-DFE7-40C9-AE7D-8707015DF87F}"/>
    <dgm:cxn modelId="{545F20D0-1477-4B0B-B128-336B90E7C0B6}" srcId="{0E1601E9-2837-4B9F-BD5C-5142FE8C0A86}" destId="{9B5172CD-EC24-48D2-B153-98D5FCF65482}" srcOrd="0" destOrd="0" parTransId="{7C627D84-A969-484E-B65F-0C60E3F60D84}" sibTransId="{C87A3102-AAD1-4EBC-9B3A-7B9F3AA2F05B}"/>
    <dgm:cxn modelId="{9E964E72-2EA2-4AE0-90A7-A8EAB88615E4}" type="presOf" srcId="{EEC56B12-57AE-4FEA-9F4C-327887A982E7}" destId="{5B8AB617-227F-41BA-B63F-26B4E5D79423}" srcOrd="0" destOrd="1" presId="urn:microsoft.com/office/officeart/2005/8/layout/hList2"/>
    <dgm:cxn modelId="{F9780BBA-68B0-48AC-BFAC-89EEE08C4E64}" type="presOf" srcId="{B60EC455-A01C-45C7-9D94-9A501D2A31F2}" destId="{84E4D4C1-F54C-47FE-ADAD-F8F88F424A1E}" srcOrd="0" destOrd="0" presId="urn:microsoft.com/office/officeart/2005/8/layout/hList2"/>
    <dgm:cxn modelId="{5D2052A7-DE1D-4062-8E9C-A32993E773BD}" srcId="{B60EC455-A01C-45C7-9D94-9A501D2A31F2}" destId="{75B4001B-31C4-4FEC-9634-93214CB0A7BA}" srcOrd="1" destOrd="0" parTransId="{742CA4EE-CCB4-4595-B9DD-29AD33577805}" sibTransId="{399FB863-2E9F-404C-B819-9AAEA506AC04}"/>
    <dgm:cxn modelId="{9C54B9EF-02A0-412D-B0CD-02F060048155}" type="presOf" srcId="{75D2E9E2-613D-4AB4-874F-071640EF5295}" destId="{589AA96F-F6A7-4AD3-AA99-0659F4ED141B}" srcOrd="0" destOrd="0" presId="urn:microsoft.com/office/officeart/2005/8/layout/hList2"/>
    <dgm:cxn modelId="{B3A3E33E-43FD-40E5-8C07-A63764C31E95}" type="presOf" srcId="{87FEE90E-CA2B-48B9-8185-61FDBDAB1F26}" destId="{5B8AB617-227F-41BA-B63F-26B4E5D79423}" srcOrd="0" destOrd="0" presId="urn:microsoft.com/office/officeart/2005/8/layout/hList2"/>
    <dgm:cxn modelId="{04A9E0E5-FFB2-4792-9B95-F233107C6286}" srcId="{9B5172CD-EC24-48D2-B153-98D5FCF65482}" destId="{EEC56B12-57AE-4FEA-9F4C-327887A982E7}" srcOrd="1" destOrd="0" parTransId="{4CAA3CCA-BF12-4907-B098-37CBF61028A4}" sibTransId="{96D27A9A-DD59-4A3F-8D99-3981470D6EA9}"/>
    <dgm:cxn modelId="{C7F288CE-6A81-429B-8FA1-BDE1C52917A7}" type="presOf" srcId="{9B5172CD-EC24-48D2-B153-98D5FCF65482}" destId="{3E05A881-0E07-481A-A4A9-E57CC081C093}" srcOrd="0" destOrd="0" presId="urn:microsoft.com/office/officeart/2005/8/layout/hList2"/>
    <dgm:cxn modelId="{2B9EEEE5-1E61-495B-BFC9-F94CBC06C952}" srcId="{CDA291A1-1CDF-40C2-9F71-1E4F189B7319}" destId="{968A56EF-1419-48EC-963A-F6E5F84C8BB3}" srcOrd="1" destOrd="0" parTransId="{2B527DF5-6C97-45CE-B0CF-E4EDBA33E5D9}" sibTransId="{65E4C6E3-15E0-4D82-A023-DBE93010348F}"/>
    <dgm:cxn modelId="{F19D7CD6-6C0C-4425-BC18-F57C8D9795C8}" srcId="{B60EC455-A01C-45C7-9D94-9A501D2A31F2}" destId="{B2D7859E-02B7-47D3-BE7D-2E6CB38ED3EC}" srcOrd="0" destOrd="0" parTransId="{DD479816-3A5B-42A1-9086-5AD805F475BB}" sibTransId="{8FE6F855-C694-4454-8020-4B8B4B2EE7F5}"/>
    <dgm:cxn modelId="{508775A6-0AFC-4DE9-BF60-C502113E43A2}" type="presParOf" srcId="{0BEDC1BE-70B8-4EF0-ACDB-F87CAE45D3E7}" destId="{856E6B59-9D1C-4CB5-88E3-6C1C43023AB9}" srcOrd="0" destOrd="0" presId="urn:microsoft.com/office/officeart/2005/8/layout/hList2"/>
    <dgm:cxn modelId="{DD5B5729-B087-40F5-84D4-48ABE05448AE}" type="presParOf" srcId="{856E6B59-9D1C-4CB5-88E3-6C1C43023AB9}" destId="{4E946947-0AD0-4122-8381-28C99744F2A5}" srcOrd="0" destOrd="0" presId="urn:microsoft.com/office/officeart/2005/8/layout/hList2"/>
    <dgm:cxn modelId="{EA169CCE-C46B-43F1-86A2-39309B7C5C94}" type="presParOf" srcId="{856E6B59-9D1C-4CB5-88E3-6C1C43023AB9}" destId="{5B8AB617-227F-41BA-B63F-26B4E5D79423}" srcOrd="1" destOrd="0" presId="urn:microsoft.com/office/officeart/2005/8/layout/hList2"/>
    <dgm:cxn modelId="{BF631B97-0088-42E4-A449-4A69D668DFF2}" type="presParOf" srcId="{856E6B59-9D1C-4CB5-88E3-6C1C43023AB9}" destId="{3E05A881-0E07-481A-A4A9-E57CC081C093}" srcOrd="2" destOrd="0" presId="urn:microsoft.com/office/officeart/2005/8/layout/hList2"/>
    <dgm:cxn modelId="{A80AAD27-266A-4146-92EC-D378563911C7}" type="presParOf" srcId="{0BEDC1BE-70B8-4EF0-ACDB-F87CAE45D3E7}" destId="{E759D90A-0391-4E37-B360-706B238BD487}" srcOrd="1" destOrd="0" presId="urn:microsoft.com/office/officeart/2005/8/layout/hList2"/>
    <dgm:cxn modelId="{86A80AEC-3C0C-4DF2-9E8E-75F0D8F1094F}" type="presParOf" srcId="{0BEDC1BE-70B8-4EF0-ACDB-F87CAE45D3E7}" destId="{8CD2C9FE-B2DF-4FD4-9555-B78B57402634}" srcOrd="2" destOrd="0" presId="urn:microsoft.com/office/officeart/2005/8/layout/hList2"/>
    <dgm:cxn modelId="{C87C5EDC-FDBD-4872-91D0-33B0AEE72FDA}" type="presParOf" srcId="{8CD2C9FE-B2DF-4FD4-9555-B78B57402634}" destId="{DF765D3A-E2E1-40CE-8640-6BE9C5FD1F13}" srcOrd="0" destOrd="0" presId="urn:microsoft.com/office/officeart/2005/8/layout/hList2"/>
    <dgm:cxn modelId="{ABADA0DE-340E-429E-AE7E-705680B1DDC7}" type="presParOf" srcId="{8CD2C9FE-B2DF-4FD4-9555-B78B57402634}" destId="{BA00BF92-2CA0-4891-96C3-67666BBFBE00}" srcOrd="1" destOrd="0" presId="urn:microsoft.com/office/officeart/2005/8/layout/hList2"/>
    <dgm:cxn modelId="{E529ECAA-E5BD-4972-862B-2BB6880C769E}" type="presParOf" srcId="{8CD2C9FE-B2DF-4FD4-9555-B78B57402634}" destId="{84E4D4C1-F54C-47FE-ADAD-F8F88F424A1E}" srcOrd="2" destOrd="0" presId="urn:microsoft.com/office/officeart/2005/8/layout/hList2"/>
    <dgm:cxn modelId="{4148E6FE-ACB8-4752-9ADE-6D25D1DA74A7}" type="presParOf" srcId="{0BEDC1BE-70B8-4EF0-ACDB-F87CAE45D3E7}" destId="{A748839F-76ED-4897-AD9D-3ABDA3077F7D}" srcOrd="3" destOrd="0" presId="urn:microsoft.com/office/officeart/2005/8/layout/hList2"/>
    <dgm:cxn modelId="{F3B3B77D-06FC-44A7-8584-6B1ED730289A}" type="presParOf" srcId="{0BEDC1BE-70B8-4EF0-ACDB-F87CAE45D3E7}" destId="{BF98E89D-61CD-4D49-8249-77F4300EDC16}" srcOrd="4" destOrd="0" presId="urn:microsoft.com/office/officeart/2005/8/layout/hList2"/>
    <dgm:cxn modelId="{9E37A1BD-BD52-4374-BE46-6749E3421F71}" type="presParOf" srcId="{BF98E89D-61CD-4D49-8249-77F4300EDC16}" destId="{309AE94B-F5B1-4900-8574-584C7ABB4806}" srcOrd="0" destOrd="0" presId="urn:microsoft.com/office/officeart/2005/8/layout/hList2"/>
    <dgm:cxn modelId="{610C8B6F-8315-486D-B3A6-1FA970D313A4}" type="presParOf" srcId="{BF98E89D-61CD-4D49-8249-77F4300EDC16}" destId="{589AA96F-F6A7-4AD3-AA99-0659F4ED141B}" srcOrd="1" destOrd="0" presId="urn:microsoft.com/office/officeart/2005/8/layout/hList2"/>
    <dgm:cxn modelId="{B480B9E7-F742-4DB0-9A82-51DB095AD8ED}" type="presParOf" srcId="{BF98E89D-61CD-4D49-8249-77F4300EDC16}" destId="{DF1A7785-3F25-40EE-9E8F-B8E1A3AAE707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5A881-0E07-481A-A4A9-E57CC081C093}">
      <dsp:nvSpPr>
        <dsp:cNvPr id="0" name=""/>
        <dsp:cNvSpPr/>
      </dsp:nvSpPr>
      <dsp:spPr>
        <a:xfrm rot="16200000">
          <a:off x="-599101" y="2051221"/>
          <a:ext cx="3161252" cy="1548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36577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-599101" y="2051221"/>
        <a:ext cx="3161252" cy="154858"/>
      </dsp:txXfrm>
    </dsp:sp>
    <dsp:sp modelId="{5B8AB617-227F-41BA-B63F-26B4E5D79423}">
      <dsp:nvSpPr>
        <dsp:cNvPr id="0" name=""/>
        <dsp:cNvSpPr/>
      </dsp:nvSpPr>
      <dsp:spPr>
        <a:xfrm>
          <a:off x="345800" y="548024"/>
          <a:ext cx="2197667" cy="3161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36577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solidFill>
                <a:schemeClr val="tx1"/>
              </a:solidFill>
            </a:rPr>
            <a:t>Перенос тем по праву  в 7 класс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5800" y="548024"/>
        <a:ext cx="2197667" cy="3161252"/>
      </dsp:txXfrm>
    </dsp:sp>
    <dsp:sp modelId="{4E946947-0AD0-4122-8381-28C99744F2A5}">
      <dsp:nvSpPr>
        <dsp:cNvPr id="0" name=""/>
        <dsp:cNvSpPr/>
      </dsp:nvSpPr>
      <dsp:spPr>
        <a:xfrm>
          <a:off x="904095" y="343610"/>
          <a:ext cx="309717" cy="3097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E4D4C1-F54C-47FE-ADAD-F8F88F424A1E}">
      <dsp:nvSpPr>
        <dsp:cNvPr id="0" name=""/>
        <dsp:cNvSpPr/>
      </dsp:nvSpPr>
      <dsp:spPr>
        <a:xfrm rot="16200000">
          <a:off x="1700266" y="2051221"/>
          <a:ext cx="3161252" cy="1548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36577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700266" y="2051221"/>
        <a:ext cx="3161252" cy="154858"/>
      </dsp:txXfrm>
    </dsp:sp>
    <dsp:sp modelId="{BA00BF92-2CA0-4891-96C3-67666BBFBE00}">
      <dsp:nvSpPr>
        <dsp:cNvPr id="0" name=""/>
        <dsp:cNvSpPr/>
      </dsp:nvSpPr>
      <dsp:spPr>
        <a:xfrm>
          <a:off x="2743748" y="548024"/>
          <a:ext cx="2000507" cy="3161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36577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solidFill>
                <a:schemeClr val="tx1"/>
              </a:solidFill>
            </a:rPr>
            <a:t>Усиление </a:t>
          </a:r>
          <a:r>
            <a:rPr lang="ru-RU" sz="2000" kern="1200" dirty="0" err="1">
              <a:solidFill>
                <a:schemeClr val="tx1"/>
              </a:solidFill>
            </a:rPr>
            <a:t>практикоориентированности</a:t>
          </a:r>
          <a:endParaRPr lang="ru-RU" sz="2000" kern="1200" dirty="0">
            <a:solidFill>
              <a:schemeClr val="tx1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700" kern="1200" dirty="0"/>
        </a:p>
      </dsp:txBody>
      <dsp:txXfrm>
        <a:off x="2743748" y="548024"/>
        <a:ext cx="2000507" cy="3161252"/>
      </dsp:txXfrm>
    </dsp:sp>
    <dsp:sp modelId="{DF765D3A-E2E1-40CE-8640-6BE9C5FD1F13}">
      <dsp:nvSpPr>
        <dsp:cNvPr id="0" name=""/>
        <dsp:cNvSpPr/>
      </dsp:nvSpPr>
      <dsp:spPr>
        <a:xfrm>
          <a:off x="3203463" y="343610"/>
          <a:ext cx="309717" cy="30971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1A7785-3F25-40EE-9E8F-B8E1A3AAE707}">
      <dsp:nvSpPr>
        <dsp:cNvPr id="0" name=""/>
        <dsp:cNvSpPr/>
      </dsp:nvSpPr>
      <dsp:spPr>
        <a:xfrm rot="16200000">
          <a:off x="4089034" y="2051221"/>
          <a:ext cx="3161252" cy="1548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36577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089034" y="2051221"/>
        <a:ext cx="3161252" cy="154858"/>
      </dsp:txXfrm>
    </dsp:sp>
    <dsp:sp modelId="{589AA96F-F6A7-4AD3-AA99-0659F4ED141B}">
      <dsp:nvSpPr>
        <dsp:cNvPr id="0" name=""/>
        <dsp:cNvSpPr/>
      </dsp:nvSpPr>
      <dsp:spPr>
        <a:xfrm>
          <a:off x="4944536" y="548024"/>
          <a:ext cx="2376468" cy="3161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36577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solidFill>
                <a:schemeClr val="tx1"/>
              </a:solidFill>
            </a:rPr>
            <a:t>Усиление тем по финансовой грамотности (8 класс)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</dsp:txBody>
      <dsp:txXfrm>
        <a:off x="4944536" y="548024"/>
        <a:ext cx="2376468" cy="3161252"/>
      </dsp:txXfrm>
    </dsp:sp>
    <dsp:sp modelId="{309AE94B-F5B1-4900-8574-584C7ABB4806}">
      <dsp:nvSpPr>
        <dsp:cNvPr id="0" name=""/>
        <dsp:cNvSpPr/>
      </dsp:nvSpPr>
      <dsp:spPr>
        <a:xfrm>
          <a:off x="5592231" y="343610"/>
          <a:ext cx="309717" cy="30971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98669"/>
            <a:ext cx="7920880" cy="1326009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Особенности использования реализуемых УМК по истории и обществознанию при переходе на обновленные ФГОС ООО.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77380"/>
            <a:ext cx="6192688" cy="861420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Голикова С.Н., декан ФПП, доцент кафедры гуманитарного образования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БОУ ДПО «ИРООО»,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к.п.н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5670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50987" cy="1339551"/>
          </a:xfrm>
        </p:spPr>
        <p:txBody>
          <a:bodyPr/>
          <a:lstStyle/>
          <a:p>
            <a:pPr algn="ctr"/>
            <a:r>
              <a:rPr lang="ru-RU" sz="3600" b="1" dirty="0"/>
              <a:t>Новые содержательные компоненты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8712968" cy="450195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</a:rPr>
              <a:t>приводить</a:t>
            </a:r>
            <a:r>
              <a:rPr lang="ru-RU" sz="2400" dirty="0"/>
              <a:t> примеры и </a:t>
            </a:r>
            <a:r>
              <a:rPr lang="ru-RU" sz="2400" dirty="0">
                <a:solidFill>
                  <a:srgbClr val="FF0000"/>
                </a:solidFill>
              </a:rPr>
              <a:t>моделировать </a:t>
            </a:r>
            <a:r>
              <a:rPr lang="ru-RU" sz="2400" dirty="0"/>
              <a:t>ситуации в	политической	сфере жизни общества, связанные с </a:t>
            </a:r>
          </a:p>
          <a:p>
            <a:pPr algn="just"/>
            <a:r>
              <a:rPr lang="ru-RU" sz="2400" dirty="0"/>
              <a:t>осуществлением правомочий высших органов государственной власти Российской Федерации, субъектов федерации;</a:t>
            </a:r>
          </a:p>
          <a:p>
            <a:pPr algn="just"/>
            <a:r>
              <a:rPr lang="ru-RU" sz="2400" dirty="0"/>
              <a:t>	деятельностью политических партий;</a:t>
            </a:r>
          </a:p>
          <a:p>
            <a:pPr algn="just"/>
            <a:r>
              <a:rPr lang="ru-RU" sz="2400" dirty="0"/>
              <a:t> политикой в сфере противодействии коррупции;</a:t>
            </a:r>
          </a:p>
          <a:p>
            <a:pPr algn="just"/>
            <a:r>
              <a:rPr lang="ru-RU" sz="2400" dirty="0"/>
              <a:t>	обеспечения	безопасности личности, общества и государства, в том числе от терроризма и экстремизма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501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50987" cy="1339551"/>
          </a:xfrm>
        </p:spPr>
        <p:txBody>
          <a:bodyPr/>
          <a:lstStyle/>
          <a:p>
            <a:pPr algn="ctr"/>
            <a:r>
              <a:rPr lang="ru-RU" sz="3600" dirty="0"/>
              <a:t>Новые содержательные компоненты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8712968" cy="450195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</a:rPr>
              <a:t>• </a:t>
            </a:r>
            <a:r>
              <a:rPr lang="ru-RU" sz="2800" dirty="0">
                <a:solidFill>
                  <a:srgbClr val="FF0000"/>
                </a:solidFill>
              </a:rPr>
              <a:t>искать и извлекать </a:t>
            </a:r>
            <a:r>
              <a:rPr lang="ru-RU" sz="2800" dirty="0"/>
              <a:t>информацию об основных направлениях внутренней и внешней политики Российской Федерации, высших органов государственной власти, о статусе субъекта федерации, в котором проживают обучающиеся: выявлять соответствующие факты из публикаций СМИ с соблюдением правил информационной безопасности при работе в Интернете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5947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6964"/>
            <a:ext cx="8449223" cy="924475"/>
          </a:xfrm>
        </p:spPr>
        <p:txBody>
          <a:bodyPr/>
          <a:lstStyle/>
          <a:p>
            <a:r>
              <a:rPr lang="ru-RU" sz="3600" b="1" dirty="0"/>
              <a:t>Новые элементы содержания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Здоровый образ жизни</a:t>
            </a:r>
          </a:p>
          <a:p>
            <a:r>
              <a:rPr lang="ru-RU" sz="3200" dirty="0"/>
              <a:t>Мода</a:t>
            </a:r>
          </a:p>
          <a:p>
            <a:r>
              <a:rPr lang="ru-RU" sz="3200" dirty="0"/>
              <a:t>Спорт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070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E164E4-57B0-4A34-B61C-5C9184B71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19E87CB-342F-4D53-8387-5BC90FB1B6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7298" t="19370" r="17328" b="43237"/>
          <a:stretch/>
        </p:blipFill>
        <p:spPr>
          <a:xfrm>
            <a:off x="755576" y="1196752"/>
            <a:ext cx="7560840" cy="498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38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8DBE1-8EEC-4E25-950B-AF36DDD3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09A372-3259-4995-A48F-0EAC35334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+mj-lt"/>
              </a:rPr>
              <a:t>история</a:t>
            </a:r>
          </a:p>
        </p:txBody>
      </p:sp>
    </p:spTree>
    <p:extLst>
      <p:ext uri="{BB962C8B-B14F-4D97-AF65-F5344CB8AC3E}">
        <p14:creationId xmlns:p14="http://schemas.microsoft.com/office/powerpoint/2010/main" val="1756460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39014-9C67-4357-88B8-2B12B9028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92" y="1772816"/>
            <a:ext cx="7776864" cy="924475"/>
          </a:xfrm>
        </p:spPr>
        <p:txBody>
          <a:bodyPr/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Особенности требований к результатам освоения предмета «История»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14 общих конкретизированных требований к достижению образовательных результатов по предмету ИСТОРИЯ.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089F13-7EE4-4AB2-9D1B-20BA013F0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92" y="3933056"/>
            <a:ext cx="8174748" cy="2789838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/>
              <a:t>Знание хронологии, работа с хронологией</a:t>
            </a:r>
          </a:p>
          <a:p>
            <a:r>
              <a:rPr lang="ru-RU" b="1" i="1" dirty="0"/>
              <a:t>Знание исторических фактов, работа с фактами</a:t>
            </a:r>
          </a:p>
          <a:p>
            <a:r>
              <a:rPr lang="ru-RU" b="1" i="1" dirty="0"/>
              <a:t>Работа с исторической картой</a:t>
            </a:r>
          </a:p>
          <a:p>
            <a:r>
              <a:rPr lang="ru-RU" b="1" i="1" dirty="0"/>
              <a:t>Работа с историческими источниками</a:t>
            </a:r>
          </a:p>
          <a:p>
            <a:r>
              <a:rPr lang="ru-RU" b="1" i="1" dirty="0"/>
              <a:t>Историческое описание (реконструкция)</a:t>
            </a:r>
          </a:p>
          <a:p>
            <a:r>
              <a:rPr lang="ru-RU" b="1" i="1" dirty="0"/>
              <a:t>Анализ, объяснение исторических событий, явлений</a:t>
            </a:r>
          </a:p>
          <a:p>
            <a:r>
              <a:rPr lang="ru-RU" b="1" i="1" dirty="0"/>
              <a:t>Рассмотрение исторических версий и оценок, определение своего отношения к наиболее значимым событиям и личностям прошлого</a:t>
            </a:r>
          </a:p>
          <a:p>
            <a:r>
              <a:rPr lang="ru-RU" b="1" i="1" dirty="0"/>
              <a:t>Применение исторических знаний</a:t>
            </a:r>
          </a:p>
        </p:txBody>
      </p:sp>
    </p:spTree>
    <p:extLst>
      <p:ext uri="{BB962C8B-B14F-4D97-AF65-F5344CB8AC3E}">
        <p14:creationId xmlns:p14="http://schemas.microsoft.com/office/powerpoint/2010/main" val="3062409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CA0D1-93D2-4660-8024-2F9A90589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Смысловые акценты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7ACB74-5906-4282-B2F0-CDCED5513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442" y="1600199"/>
            <a:ext cx="7450989" cy="4258599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Персонификация истории</a:t>
            </a:r>
          </a:p>
          <a:p>
            <a:pPr algn="just"/>
            <a:r>
              <a:rPr lang="ru-RU" sz="3600" dirty="0"/>
              <a:t>Мир-страна-регион</a:t>
            </a:r>
          </a:p>
          <a:p>
            <a:pPr algn="just"/>
            <a:r>
              <a:rPr lang="ru-RU" sz="3600" dirty="0"/>
              <a:t>Новейшая история</a:t>
            </a:r>
          </a:p>
          <a:p>
            <a:pPr algn="just"/>
            <a:endParaRPr lang="ru-RU" sz="3600" dirty="0"/>
          </a:p>
          <a:p>
            <a:pPr algn="just"/>
            <a:r>
              <a:rPr lang="ru-RU" i="1" dirty="0"/>
              <a:t>Важная мировоззренческая задача курса заключается в раскрытии как своеобразия и неповторимости российской истории, так и её связи с ведущими процессами мировой 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1140427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A1BE3-083F-41B6-9124-68550F97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442" y="675724"/>
            <a:ext cx="7883038" cy="924475"/>
          </a:xfrm>
        </p:spPr>
        <p:txBody>
          <a:bodyPr/>
          <a:lstStyle/>
          <a:p>
            <a:pPr algn="ctr"/>
            <a:r>
              <a:rPr lang="ru-RU" b="1" dirty="0"/>
              <a:t>Новые содержательные компоненты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B84879-A389-4B3F-AFB7-508CBE3F5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442" y="1807361"/>
            <a:ext cx="7595005" cy="4051437"/>
          </a:xfrm>
        </p:spPr>
        <p:txBody>
          <a:bodyPr>
            <a:normAutofit/>
          </a:bodyPr>
          <a:lstStyle/>
          <a:p>
            <a:r>
              <a:rPr lang="ru-RU" sz="2400" dirty="0"/>
              <a:t>государство Русь</a:t>
            </a:r>
          </a:p>
          <a:p>
            <a:r>
              <a:rPr lang="ru-RU" sz="2400" dirty="0"/>
              <a:t>монгольское нашествие: «ордынское иго»</a:t>
            </a:r>
          </a:p>
          <a:p>
            <a:r>
              <a:rPr lang="ru-RU" sz="2400" dirty="0"/>
              <a:t>Запорожская Сечь </a:t>
            </a:r>
          </a:p>
          <a:p>
            <a:r>
              <a:rPr lang="ru-RU" sz="2400" dirty="0"/>
              <a:t>Войско Запорожское </a:t>
            </a:r>
          </a:p>
          <a:p>
            <a:r>
              <a:rPr lang="ru-RU" sz="2400" dirty="0" err="1"/>
              <a:t>хованщина</a:t>
            </a:r>
            <a:r>
              <a:rPr lang="ru-RU" sz="2400" dirty="0"/>
              <a:t> </a:t>
            </a:r>
          </a:p>
          <a:p>
            <a:r>
              <a:rPr lang="ru-RU" sz="2400" dirty="0"/>
              <a:t>инославные конфессии</a:t>
            </a:r>
          </a:p>
          <a:p>
            <a:r>
              <a:rPr lang="ru-RU" sz="2400" dirty="0" err="1"/>
              <a:t>жузы</a:t>
            </a:r>
            <a:r>
              <a:rPr lang="ru-RU" sz="2400" dirty="0"/>
              <a:t>: младший, средний и старший </a:t>
            </a:r>
          </a:p>
        </p:txBody>
      </p:sp>
    </p:spTree>
    <p:extLst>
      <p:ext uri="{BB962C8B-B14F-4D97-AF65-F5344CB8AC3E}">
        <p14:creationId xmlns:p14="http://schemas.microsoft.com/office/powerpoint/2010/main" val="2401683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7"/>
            <a:ext cx="7125113" cy="1224136"/>
          </a:xfrm>
        </p:spPr>
        <p:txBody>
          <a:bodyPr/>
          <a:lstStyle/>
          <a:p>
            <a:pPr algn="ctr"/>
            <a:r>
              <a:rPr lang="ru-RU" b="1" dirty="0"/>
              <a:t>Изменения в распределении              по классам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7667011" cy="4429951"/>
          </a:xfrm>
        </p:spPr>
        <p:txBody>
          <a:bodyPr/>
          <a:lstStyle/>
          <a:p>
            <a:r>
              <a:rPr lang="ru-RU" dirty="0"/>
              <a:t>нет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67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8DBE1-8EEC-4E25-950B-AF36DDD3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09A372-3259-4995-A48F-0EAC35334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+mj-lt"/>
              </a:rPr>
              <a:t>обществознание</a:t>
            </a:r>
          </a:p>
        </p:txBody>
      </p:sp>
    </p:spTree>
    <p:extLst>
      <p:ext uri="{BB962C8B-B14F-4D97-AF65-F5344CB8AC3E}">
        <p14:creationId xmlns:p14="http://schemas.microsoft.com/office/powerpoint/2010/main" val="1496920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75724"/>
            <a:ext cx="8676456" cy="924475"/>
          </a:xfrm>
        </p:spPr>
        <p:txBody>
          <a:bodyPr/>
          <a:lstStyle/>
          <a:p>
            <a:pPr algn="ctr"/>
            <a:r>
              <a:rPr lang="ru-RU" b="1" dirty="0"/>
              <a:t>Особенности требований к результатам освоения предмета «Обществознание»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8269" y="2119243"/>
            <a:ext cx="7595005" cy="4051437"/>
          </a:xfrm>
        </p:spPr>
        <p:txBody>
          <a:bodyPr>
            <a:normAutofit/>
          </a:bodyPr>
          <a:lstStyle/>
          <a:p>
            <a:r>
              <a:rPr lang="ru-RU" dirty="0"/>
              <a:t>16 общих конкретизированных требований к достижению образовательных результатов по предмету ОБЩЕСТВОЗНАНИЕ.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Усиление в требованиях к образовательным результатам: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по финансовой и налоговой грамотности,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антикоррупционному поведению и антиэкстремистской идеологии,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получению практических навыков формализованной коммуникации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7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7"/>
            <a:ext cx="7125113" cy="1224136"/>
          </a:xfrm>
        </p:spPr>
        <p:txBody>
          <a:bodyPr/>
          <a:lstStyle/>
          <a:p>
            <a:pPr algn="ctr"/>
            <a:r>
              <a:rPr lang="ru-RU" b="1" dirty="0"/>
              <a:t>Изменения в распределении              по классам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7667011" cy="4429951"/>
          </a:xfrm>
        </p:spPr>
        <p:txBody>
          <a:bodyPr/>
          <a:lstStyle/>
          <a:p>
            <a:pPr algn="just"/>
            <a:r>
              <a:rPr lang="ru-RU" dirty="0"/>
              <a:t>в 6 классе школьники знакомятся с человеком и его социальным окружением, с современным ему обществом</a:t>
            </a:r>
          </a:p>
          <a:p>
            <a:pPr algn="just"/>
            <a:r>
              <a:rPr lang="ru-RU" dirty="0"/>
              <a:t> в 7 классе школьники получают научные представления о социальных ценностях и социальных нормах, а также об основах российского права</a:t>
            </a:r>
          </a:p>
          <a:p>
            <a:pPr algn="just"/>
            <a:r>
              <a:rPr lang="ru-RU" dirty="0"/>
              <a:t>в 8 классе школьникам предстоит более подробное знакомство с экономической и культурной жизнью общества</a:t>
            </a:r>
          </a:p>
          <a:p>
            <a:pPr algn="just"/>
            <a:r>
              <a:rPr lang="ru-RU" dirty="0"/>
              <a:t> в 9 классе школьники более подробно и развёрнуто познакомятся с политической и социальной сферами,  а также взаимоотношениями человека и государства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90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1195535"/>
          </a:xfrm>
        </p:spPr>
        <p:txBody>
          <a:bodyPr/>
          <a:lstStyle/>
          <a:p>
            <a:pPr algn="ctr"/>
            <a:r>
              <a:rPr lang="ru-RU" b="1" dirty="0"/>
              <a:t>Курс</a:t>
            </a:r>
            <a:br>
              <a:rPr lang="ru-RU" b="1" dirty="0"/>
            </a:br>
            <a:r>
              <a:rPr lang="ru-RU" b="1" dirty="0"/>
              <a:t>«Обществознание»: изменения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601055"/>
              </p:ext>
            </p:extLst>
          </p:nvPr>
        </p:nvGraphicFramePr>
        <p:xfrm>
          <a:off x="1009650" y="1806575"/>
          <a:ext cx="7666806" cy="4052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2163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68EFA2-56AD-4ED1-A622-F84A8798A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64" y="344285"/>
            <a:ext cx="7992888" cy="924475"/>
          </a:xfrm>
        </p:spPr>
        <p:txBody>
          <a:bodyPr/>
          <a:lstStyle/>
          <a:p>
            <a:r>
              <a:rPr lang="ru-RU" b="1" dirty="0"/>
              <a:t>Перенос тем по праву  в 7 класс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359364D3-ECB2-4DB9-BEB4-7404767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490302"/>
              </p:ext>
            </p:extLst>
          </p:nvPr>
        </p:nvGraphicFramePr>
        <p:xfrm>
          <a:off x="755576" y="1340768"/>
          <a:ext cx="7776864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864">
                  <a:extLst>
                    <a:ext uri="{9D8B030D-6E8A-4147-A177-3AD203B41FA5}">
                      <a16:colId xmlns:a16="http://schemas.microsoft.com/office/drawing/2014/main" val="416427210"/>
                    </a:ext>
                  </a:extLst>
                </a:gridCol>
              </a:tblGrid>
              <a:tr h="4248472">
                <a:tc>
                  <a:txBody>
                    <a:bodyPr/>
                    <a:lstStyle/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Правоотношения и их особенности. </a:t>
                      </a:r>
                    </a:p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Правовая норма. </a:t>
                      </a:r>
                    </a:p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Правовая культура. </a:t>
                      </a:r>
                    </a:p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Права и свободы человека и гражданина РФ. </a:t>
                      </a:r>
                    </a:p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Основы гражданского права. </a:t>
                      </a:r>
                    </a:p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Виды юридической ответственности. Правоохранительные органы в РФ.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14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3931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8784976" cy="809060"/>
          </a:xfrm>
        </p:spPr>
        <p:txBody>
          <a:bodyPr/>
          <a:lstStyle/>
          <a:p>
            <a:pPr algn="ctr"/>
            <a:r>
              <a:rPr lang="ru-RU" sz="3600" b="1" dirty="0"/>
              <a:t>Усиление тем по финансовой грамотности (8 класс):</a:t>
            </a:r>
            <a:br>
              <a:rPr lang="ru-RU" sz="3600" b="1" dirty="0"/>
            </a:br>
            <a:r>
              <a:rPr lang="ru-RU" sz="3600" b="1" dirty="0"/>
              <a:t>элементы содержания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деньги и их функции</a:t>
            </a:r>
          </a:p>
          <a:p>
            <a:r>
              <a:rPr lang="ru-RU" sz="2800" dirty="0"/>
              <a:t>заработная плата</a:t>
            </a:r>
          </a:p>
          <a:p>
            <a:r>
              <a:rPr lang="ru-RU" sz="2800" dirty="0"/>
              <a:t>финансовый рынок и посредники</a:t>
            </a:r>
          </a:p>
          <a:p>
            <a:r>
              <a:rPr lang="ru-RU" sz="2800" dirty="0"/>
              <a:t>услуги финансовых посредников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651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718" y="188640"/>
            <a:ext cx="8206563" cy="619268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b="1" dirty="0"/>
              <a:t>Основные финансовые инструменты:</a:t>
            </a:r>
          </a:p>
          <a:p>
            <a:pPr marL="0" indent="0" algn="ctr">
              <a:buNone/>
            </a:pPr>
            <a:endParaRPr lang="ru-RU" sz="3200" b="1" dirty="0"/>
          </a:p>
          <a:p>
            <a:r>
              <a:rPr lang="ru-RU" dirty="0"/>
              <a:t>акции и облигации</a:t>
            </a:r>
          </a:p>
          <a:p>
            <a:r>
              <a:rPr lang="ru-RU" dirty="0"/>
              <a:t>банковские услуги, предоставляемые гражданам</a:t>
            </a:r>
          </a:p>
          <a:p>
            <a:r>
              <a:rPr lang="ru-RU" dirty="0"/>
              <a:t>дистанционное банковское обслуживание</a:t>
            </a:r>
          </a:p>
          <a:p>
            <a:pPr marL="0" indent="0" algn="just">
              <a:buNone/>
            </a:pPr>
            <a:r>
              <a:rPr lang="ru-RU" sz="2400" b="1" dirty="0"/>
              <a:t>Другие элементы финансовой компетентности</a:t>
            </a:r>
          </a:p>
          <a:p>
            <a:r>
              <a:rPr lang="ru-RU" dirty="0"/>
              <a:t>страховые услуги</a:t>
            </a:r>
          </a:p>
          <a:p>
            <a:r>
              <a:rPr lang="ru-RU" dirty="0"/>
              <a:t>защита прав потребителя финансовых услуг</a:t>
            </a:r>
          </a:p>
          <a:p>
            <a:r>
              <a:rPr lang="ru-RU" dirty="0"/>
              <a:t>экономические функции домохозяйств</a:t>
            </a:r>
          </a:p>
          <a:p>
            <a:r>
              <a:rPr lang="ru-RU" dirty="0"/>
              <a:t>потребление домашних хозяйств</a:t>
            </a:r>
          </a:p>
          <a:p>
            <a:r>
              <a:rPr lang="ru-RU" dirty="0"/>
              <a:t>потребительские товары и товары длительного пользования </a:t>
            </a:r>
          </a:p>
          <a:p>
            <a:r>
              <a:rPr lang="ru-RU" dirty="0"/>
              <a:t>источники доходов и расходов семьи</a:t>
            </a:r>
          </a:p>
          <a:p>
            <a:r>
              <a:rPr lang="ru-RU" dirty="0"/>
              <a:t>семейный бюджет</a:t>
            </a:r>
          </a:p>
          <a:p>
            <a:r>
              <a:rPr lang="ru-RU" dirty="0"/>
              <a:t>личный финансовый план</a:t>
            </a:r>
          </a:p>
          <a:p>
            <a:r>
              <a:rPr lang="ru-RU" dirty="0"/>
              <a:t>способы и формы сбережений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928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5"/>
            <a:ext cx="7125113" cy="1152128"/>
          </a:xfrm>
        </p:spPr>
        <p:txBody>
          <a:bodyPr/>
          <a:lstStyle/>
          <a:p>
            <a:pPr algn="ctr"/>
            <a:r>
              <a:rPr lang="ru-RU" sz="3600" b="1" dirty="0"/>
              <a:t>Новые содержательные компоненты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064895" cy="4357943"/>
          </a:xfrm>
        </p:spPr>
        <p:txBody>
          <a:bodyPr/>
          <a:lstStyle/>
          <a:p>
            <a:r>
              <a:rPr lang="ru-RU" sz="2400" dirty="0"/>
              <a:t>противодействие	коррупции/антикоррупционное поведение;</a:t>
            </a:r>
          </a:p>
          <a:p>
            <a:r>
              <a:rPr lang="ru-RU" sz="2400" dirty="0"/>
              <a:t> правомерное	налоговое поведение/налоговая грамотность;</a:t>
            </a:r>
          </a:p>
          <a:p>
            <a:r>
              <a:rPr lang="ru-RU" sz="2400" dirty="0"/>
              <a:t>влияние политических потрясений на социально-экономические кризисы;</a:t>
            </a:r>
          </a:p>
          <a:p>
            <a:r>
              <a:rPr lang="ru-RU" sz="2400" dirty="0"/>
              <a:t>политика сдерживания в отношении России и режим санкций.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640195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559</TotalTime>
  <Words>460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Courier New</vt:lpstr>
      <vt:lpstr>Trebuchet MS</vt:lpstr>
      <vt:lpstr>Verdana</vt:lpstr>
      <vt:lpstr>Wingdings</vt:lpstr>
      <vt:lpstr>Wingdings 2</vt:lpstr>
      <vt:lpstr>Summer</vt:lpstr>
      <vt:lpstr>    Особенности использования реализуемых УМК по истории и обществознанию при переходе на обновленные ФГОС ООО. </vt:lpstr>
      <vt:lpstr>Презентация PowerPoint</vt:lpstr>
      <vt:lpstr>Особенности требований к результатам освоения предмета «Обществознание» </vt:lpstr>
      <vt:lpstr>Изменения в распределении              по классам</vt:lpstr>
      <vt:lpstr>Курс «Обществознание»: изменения</vt:lpstr>
      <vt:lpstr>Перенос тем по праву  в 7 класс </vt:lpstr>
      <vt:lpstr>Усиление тем по финансовой грамотности (8 класс): элементы содержания </vt:lpstr>
      <vt:lpstr>Презентация PowerPoint</vt:lpstr>
      <vt:lpstr>Новые содержательные компоненты</vt:lpstr>
      <vt:lpstr>Новые содержательные компоненты</vt:lpstr>
      <vt:lpstr>Новые содержательные компоненты</vt:lpstr>
      <vt:lpstr>Новые элементы содержания</vt:lpstr>
      <vt:lpstr>Презентация PowerPoint</vt:lpstr>
      <vt:lpstr>Презентация PowerPoint</vt:lpstr>
      <vt:lpstr> Особенности требований к результатам освоения предмета «История»  14 общих конкретизированных требований к достижению образовательных результатов по предмету ИСТОРИЯ.  </vt:lpstr>
      <vt:lpstr>Смысловые акценты</vt:lpstr>
      <vt:lpstr>Новые содержательные компоненты</vt:lpstr>
      <vt:lpstr>Изменения в распределении              по классам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Обновленные ФГОС</dc:title>
  <dc:creator>Svetlana</dc:creator>
  <cp:lastModifiedBy>User</cp:lastModifiedBy>
  <cp:revision>48</cp:revision>
  <dcterms:created xsi:type="dcterms:W3CDTF">2022-01-09T12:31:44Z</dcterms:created>
  <dcterms:modified xsi:type="dcterms:W3CDTF">2022-03-02T10:02:07Z</dcterms:modified>
</cp:coreProperties>
</file>