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9" r:id="rId5"/>
    <p:sldId id="272" r:id="rId6"/>
    <p:sldId id="266" r:id="rId7"/>
    <p:sldId id="270" r:id="rId8"/>
    <p:sldId id="267" r:id="rId9"/>
    <p:sldId id="268" r:id="rId10"/>
    <p:sldId id="273" r:id="rId11"/>
    <p:sldId id="274" r:id="rId12"/>
    <p:sldId id="275" r:id="rId13"/>
    <p:sldId id="276" r:id="rId14"/>
    <p:sldId id="26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1374" y="-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4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9572" y="286574"/>
            <a:ext cx="7772400" cy="5446681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Рекомендации по использованию УМК из действующего федерального перечня при переходе на обновленные ФГОС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/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март 2022 года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8" name="Группа 7"/>
          <p:cNvGrpSpPr>
            <a:grpSpLocks/>
          </p:cNvGrpSpPr>
          <p:nvPr/>
        </p:nvGrpSpPr>
        <p:grpSpPr bwMode="auto">
          <a:xfrm>
            <a:off x="35496" y="44450"/>
            <a:ext cx="9001000" cy="1225550"/>
            <a:chOff x="35496" y="45450"/>
            <a:chExt cx="9001000" cy="1224136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1331640" y="189746"/>
              <a:ext cx="7704856" cy="719893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b="1" dirty="0">
                  <a:solidFill>
                    <a:srgbClr val="4F81BD">
                      <a:lumMod val="50000"/>
                    </a:srgbClr>
                  </a:solidFill>
                </a:rPr>
                <a:t>Рекомендации по использованию УМК из действующего федерального перечня при переходе на обновленные </a:t>
              </a:r>
              <a:r>
                <a:rPr lang="ru-RU" sz="2000" b="1" dirty="0" smtClean="0">
                  <a:solidFill>
                    <a:srgbClr val="4F81BD">
                      <a:lumMod val="50000"/>
                    </a:srgbClr>
                  </a:solidFill>
                </a:rPr>
                <a:t>ФГОС </a:t>
              </a:r>
              <a:endParaRPr lang="ru-RU" sz="2000" b="1" dirty="0">
                <a:solidFill>
                  <a:srgbClr val="4F81BD">
                    <a:lumMod val="50000"/>
                  </a:srgbClr>
                </a:solidFill>
              </a:endParaRPr>
            </a:p>
          </p:txBody>
        </p:sp>
        <p:pic>
          <p:nvPicPr>
            <p:cNvPr id="10" name="Picture 4" descr="\\Fs\go\o\cto\Shapovalov_D_V\Логотип ИРООО прозрачный.pn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" y="45450"/>
              <a:ext cx="1224136" cy="1224136"/>
            </a:xfrm>
            <a:prstGeom prst="roundRect">
              <a:avLst>
                <a:gd name="adj" fmla="val 8594"/>
              </a:avLst>
            </a:prstGeom>
            <a:ln/>
            <a:ex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</p:grpSp>
      <p:sp>
        <p:nvSpPr>
          <p:cNvPr id="6" name="Заголовок 1"/>
          <p:cNvSpPr txBox="1">
            <a:spLocks/>
          </p:cNvSpPr>
          <p:nvPr/>
        </p:nvSpPr>
        <p:spPr>
          <a:xfrm>
            <a:off x="827584" y="3212976"/>
            <a:ext cx="7704856" cy="23262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Предметная область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 и информатика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Учебный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предмет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53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</a:rPr>
            </a:br>
            <a:endParaRPr lang="ru-RU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882044" y="5539221"/>
            <a:ext cx="5900192" cy="96596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2000" b="1" i="1" dirty="0" smtClean="0">
                <a:solidFill>
                  <a:srgbClr val="0070C0"/>
                </a:solidFill>
              </a:rPr>
              <a:t>Куранова Любовь Александровна,</a:t>
            </a:r>
            <a:br>
              <a:rPr lang="ru-RU" sz="2000" b="1" i="1" dirty="0" smtClean="0">
                <a:solidFill>
                  <a:srgbClr val="0070C0"/>
                </a:solidFill>
              </a:rPr>
            </a:br>
            <a:r>
              <a:rPr lang="ru-RU" sz="2000" b="1" i="1" dirty="0" smtClean="0">
                <a:solidFill>
                  <a:srgbClr val="0070C0"/>
                </a:solidFill>
              </a:rPr>
              <a:t>методист кафедры ФМО БОУ ДПО «ИРООО»</a:t>
            </a:r>
            <a:br>
              <a:rPr lang="ru-RU" sz="2000" b="1" i="1" dirty="0" smtClean="0">
                <a:solidFill>
                  <a:srgbClr val="0070C0"/>
                </a:solidFill>
              </a:rPr>
            </a:br>
            <a:endParaRPr lang="ru-RU" sz="20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77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564" y="1015541"/>
            <a:ext cx="8388932" cy="541251"/>
          </a:xfrm>
        </p:spPr>
        <p:txBody>
          <a:bodyPr>
            <a:noAutofit/>
          </a:bodyPr>
          <a:lstStyle/>
          <a:p>
            <a:r>
              <a:rPr lang="ru-RU" sz="1800" b="1" dirty="0"/>
              <a:t>Анализ содержания учебников по </a:t>
            </a:r>
            <a:r>
              <a:rPr lang="ru-RU" sz="1800" b="1" dirty="0" smtClean="0"/>
              <a:t>математике </a:t>
            </a:r>
            <a:r>
              <a:rPr lang="ru-RU" sz="1800" b="1" dirty="0"/>
              <a:t>и обновленный ФГОС ООО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(на соответствие содержанию примерной рабочей программы по </a:t>
            </a:r>
            <a:r>
              <a:rPr lang="ru-RU" sz="1800" b="1" dirty="0" smtClean="0"/>
              <a:t>математике</a:t>
            </a:r>
            <a:r>
              <a:rPr lang="ru-RU" sz="1800" b="1" dirty="0"/>
              <a:t>)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276872"/>
            <a:ext cx="9036496" cy="4353347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pic>
        <p:nvPicPr>
          <p:cNvPr id="6" name="Picture 4" descr="\\Fs\go\o\cto\Shapovalov_D_V\Логотип ИРООО прозрачный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450"/>
            <a:ext cx="1224136" cy="1225550"/>
          </a:xfrm>
          <a:prstGeom prst="roundRect">
            <a:avLst>
              <a:gd name="adj" fmla="val 8594"/>
            </a:avLst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7" name="Прямоугольник 6"/>
          <p:cNvSpPr/>
          <p:nvPr/>
        </p:nvSpPr>
        <p:spPr bwMode="auto">
          <a:xfrm>
            <a:off x="1331640" y="188913"/>
            <a:ext cx="7704856" cy="72072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4F81BD">
                    <a:lumMod val="50000"/>
                  </a:srgbClr>
                </a:solidFill>
              </a:rPr>
              <a:t>Рекомендации по использованию УМК из действующего федерального перечня при переходе на обновленные </a:t>
            </a:r>
            <a:r>
              <a:rPr lang="ru-RU" sz="2000" b="1" dirty="0" smtClean="0">
                <a:solidFill>
                  <a:srgbClr val="4F81BD">
                    <a:lumMod val="50000"/>
                  </a:srgbClr>
                </a:solidFill>
              </a:rPr>
              <a:t>ФГОС </a:t>
            </a:r>
            <a:endParaRPr lang="ru-RU" sz="2000" b="1" dirty="0">
              <a:solidFill>
                <a:srgbClr val="4F81BD">
                  <a:lumMod val="50000"/>
                </a:srgb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Таблица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65433247"/>
                  </p:ext>
                </p:extLst>
              </p:nvPr>
            </p:nvGraphicFramePr>
            <p:xfrm>
              <a:off x="251521" y="2012981"/>
              <a:ext cx="8712968" cy="4551079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55114">
                      <a:extLst>
                        <a:ext uri="{9D8B030D-6E8A-4147-A177-3AD203B41FA5}">
                          <a16:colId xmlns="" xmlns:a16="http://schemas.microsoft.com/office/drawing/2014/main" val="2288340260"/>
                        </a:ext>
                      </a:extLst>
                    </a:gridCol>
                    <a:gridCol w="93641"/>
                    <a:gridCol w="1334590">
                      <a:extLst>
                        <a:ext uri="{9D8B030D-6E8A-4147-A177-3AD203B41FA5}">
                          <a16:colId xmlns="" xmlns:a16="http://schemas.microsoft.com/office/drawing/2014/main" val="3418741856"/>
                        </a:ext>
                      </a:extLst>
                    </a:gridCol>
                    <a:gridCol w="5861667"/>
                    <a:gridCol w="1267956"/>
                  </a:tblGrid>
                  <a:tr h="923959">
                    <a:tc gridSpan="2"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800" dirty="0">
                              <a:effectLst/>
                            </a:rPr>
                            <a:t>№</a:t>
                          </a:r>
                          <a:endParaRPr lang="ru-RU" sz="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8539" marR="4853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ru-RU" sz="800" dirty="0" smtClean="0">
                            <a:effectLst/>
                          </a:endParaRPr>
                        </a:p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ru-RU" sz="800" dirty="0" smtClean="0">
                            <a:effectLst/>
                          </a:endParaRPr>
                        </a:p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ru-RU" sz="1000" dirty="0" smtClean="0">
                              <a:effectLst/>
                            </a:rPr>
                            <a:t>Раздел </a:t>
                          </a:r>
                          <a:r>
                            <a:rPr lang="ru-RU" sz="1000" dirty="0">
                              <a:effectLst/>
                            </a:rPr>
                            <a:t>в примерной рабочей  программе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800" dirty="0">
                              <a:effectLst/>
                            </a:rPr>
                            <a:t> </a:t>
                          </a:r>
                          <a:endParaRPr lang="ru-RU" sz="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8539" marR="4853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ru-RU" sz="800" dirty="0" smtClean="0">
                            <a:effectLst/>
                          </a:endParaRPr>
                        </a:p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ru-RU" sz="1000" dirty="0" smtClean="0">
                              <a:effectLst/>
                            </a:rPr>
                            <a:t>Отсутствующие </a:t>
                          </a:r>
                          <a:r>
                            <a:rPr lang="ru-RU" sz="1000" dirty="0">
                              <a:effectLst/>
                            </a:rPr>
                            <a:t>элементы содержания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800" dirty="0">
                              <a:effectLst/>
                            </a:rPr>
                            <a:t> </a:t>
                          </a:r>
                          <a:endParaRPr lang="ru-RU" sz="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8539" marR="4853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</a:rPr>
                            <a:t>Рекомендации по компенсации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</a:rPr>
                            <a:t>(при отсутствии элементов содержания)</a:t>
                          </a:r>
                          <a:endParaRPr lang="ru-RU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8539" marR="48539" marT="0" marB="0"/>
                    </a:tc>
                    <a:extLst>
                      <a:ext uri="{0D108BD9-81ED-4DB2-BD59-A6C34878D82A}">
                        <a16:rowId xmlns="" xmlns:a16="http://schemas.microsoft.com/office/drawing/2014/main" val="3725049399"/>
                      </a:ext>
                    </a:extLst>
                  </a:tr>
                  <a:tr h="260197">
                    <a:tc gridSpan="5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 marL="48539" marR="4853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3879383758"/>
                      </a:ext>
                    </a:extLst>
                  </a:tr>
                  <a:tr h="327486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800" dirty="0">
                              <a:effectLst/>
                            </a:rPr>
                            <a:t> </a:t>
                          </a:r>
                          <a:endParaRPr lang="ru-RU" sz="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8539" marR="48539" marT="0" marB="0"/>
                    </a:tc>
                    <a:tc gridSpan="2"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100" b="1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Числа и вычисления</a:t>
                          </a:r>
                          <a:endParaRPr lang="ru-RU" sz="110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000" b="1" i="1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000" b="1" i="1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000" b="1" i="1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000" b="0" i="0" kern="1200" dirty="0" smtClean="0">
                            <a:solidFill>
                              <a:schemeClr val="dk1"/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000" b="1" i="1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000" b="1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Числа и вычисления</a:t>
                          </a:r>
                          <a:endParaRPr lang="ru-RU" sz="100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1000" b="1" i="1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100" b="1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Координаты и графики. Функции</a:t>
                          </a:r>
                          <a:endParaRPr lang="ru-RU" sz="110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1000" b="1" i="1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900" b="1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Числа и вычисления</a:t>
                          </a:r>
                          <a:endParaRPr lang="ru-RU" sz="90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48539" marR="48539" marT="0" marB="0"/>
                    </a:tc>
                    <a:tc hMerge="1"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8539" marR="48539" marT="0" marB="0"/>
                    </a:tc>
                    <a:tc>
                      <a:txBody>
                        <a:bodyPr/>
                        <a:lstStyle/>
                        <a:p>
                          <a:r>
                            <a:rPr lang="ru-RU" sz="11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Арифметические действия с рациональными числами. Решение задач из реальной практики на части, на дроби.</a:t>
                          </a:r>
                        </a:p>
                        <a:p>
                          <a:r>
                            <a:rPr lang="ru-RU" sz="11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Три основные задачи на проценты, решение задач из реальной практики. Применение признаков делимости, разложение на множители натуральных чисел. Реальные зависимости, в том числе прямая и обратная пропорциональности</a:t>
                          </a:r>
                        </a:p>
                        <a:p>
                          <a:endParaRPr lang="ru-RU" sz="110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r>
                            <a:rPr lang="ru-RU" sz="11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Три основные задачи на проценты, решение задач из реальной практики. Применение признаков делимости, разложение на множители натуральных чисел. Реальные зависимости, в том числе прямая и обратная пропорциональности.</a:t>
                          </a:r>
                        </a:p>
                        <a:p>
                          <a:r>
                            <a:rPr lang="ru-RU" sz="11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Свойства функций. Линейная функция, её график. График функции </a:t>
                          </a:r>
                          <a:r>
                            <a:rPr lang="ru-RU" sz="110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y </a:t>
                          </a:r>
                          <a:r>
                            <a:rPr lang="ru-RU" sz="11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=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ru-RU" sz="11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+mn-lt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lang="ru-RU" sz="11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+mn-lt"/>
                                      <a:ea typeface="+mn-ea"/>
                                      <a:cs typeface="+mn-cs"/>
                                    </a:rPr>
                                    <m:t>Х</m:t>
                                  </m:r>
                                </m:e>
                              </m:d>
                            </m:oMath>
                          </a14:m>
                          <a:r>
                            <a:rPr lang="ru-RU" sz="11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Графическое решение линейных уравнений и систем линейных уравнений</a:t>
                          </a:r>
                          <a:r>
                            <a:rPr lang="ru-RU" sz="11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.</a:t>
                          </a:r>
                        </a:p>
                        <a:p>
                          <a:endParaRPr lang="ru-RU" sz="110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r>
                            <a:rPr lang="ru-RU" sz="11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Рациональные числа.  Дроби обыкновенные и десятичные, переход от одной формы записи дробей к другой. Понятие рационального числа, запись, сравнение, упорядочивание рациональных чисел. Арифметические действия с рациональными числами. Решение задач из реальной практики на части, на дроби.</a:t>
                          </a:r>
                        </a:p>
                        <a:p>
                          <a:r>
                            <a:rPr lang="ru-RU" sz="11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. Проценты, запись процентов в виде дроби и дроби в виде процентов. Три основные задачи на проценты, решение задач из реальной практики. Применение признаков делимости, разложение на множители натуральных чисел. Реальные зависимости, в том числе прямая и обратная пропорциональности</a:t>
                          </a:r>
                          <a:endParaRPr lang="ru-RU" sz="110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48539" marR="4853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800" dirty="0">
                              <a:effectLst/>
                            </a:rPr>
                            <a:t> </a:t>
                          </a:r>
                          <a:endParaRPr lang="ru-RU" sz="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8539" marR="48539" marT="0" marB="0"/>
                    </a:tc>
                    <a:extLst>
                      <a:ext uri="{0D108BD9-81ED-4DB2-BD59-A6C34878D82A}">
                        <a16:rowId xmlns="" xmlns:a16="http://schemas.microsoft.com/office/drawing/2014/main" val="3228369978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Таблица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65433247"/>
                  </p:ext>
                </p:extLst>
              </p:nvPr>
            </p:nvGraphicFramePr>
            <p:xfrm>
              <a:off x="251521" y="2012981"/>
              <a:ext cx="8712968" cy="4551079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55114">
                      <a:extLst>
                        <a:ext uri="{9D8B030D-6E8A-4147-A177-3AD203B41FA5}">
                          <a16:colId xmlns="" xmlns:a16="http://schemas.microsoft.com/office/drawing/2014/main" val="2288340260"/>
                        </a:ext>
                      </a:extLst>
                    </a:gridCol>
                    <a:gridCol w="93641"/>
                    <a:gridCol w="1334590">
                      <a:extLst>
                        <a:ext uri="{9D8B030D-6E8A-4147-A177-3AD203B41FA5}">
                          <a16:colId xmlns="" xmlns:a16="http://schemas.microsoft.com/office/drawing/2014/main" val="3418741856"/>
                        </a:ext>
                      </a:extLst>
                    </a:gridCol>
                    <a:gridCol w="5861667"/>
                    <a:gridCol w="1267956"/>
                  </a:tblGrid>
                  <a:tr h="923959">
                    <a:tc gridSpan="2"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800" dirty="0">
                              <a:effectLst/>
                            </a:rPr>
                            <a:t>№</a:t>
                          </a:r>
                          <a:endParaRPr lang="ru-RU" sz="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8539" marR="4853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ru-RU" sz="800" dirty="0" smtClean="0">
                            <a:effectLst/>
                          </a:endParaRPr>
                        </a:p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ru-RU" sz="800" dirty="0" smtClean="0">
                            <a:effectLst/>
                          </a:endParaRPr>
                        </a:p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ru-RU" sz="1000" dirty="0" smtClean="0">
                              <a:effectLst/>
                            </a:rPr>
                            <a:t>Раздел </a:t>
                          </a:r>
                          <a:r>
                            <a:rPr lang="ru-RU" sz="1000" dirty="0">
                              <a:effectLst/>
                            </a:rPr>
                            <a:t>в примерной рабочей  программе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800" dirty="0">
                              <a:effectLst/>
                            </a:rPr>
                            <a:t> </a:t>
                          </a:r>
                          <a:endParaRPr lang="ru-RU" sz="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8539" marR="4853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ru-RU" sz="800" dirty="0" smtClean="0">
                            <a:effectLst/>
                          </a:endParaRPr>
                        </a:p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ru-RU" sz="1000" dirty="0" smtClean="0">
                              <a:effectLst/>
                            </a:rPr>
                            <a:t>Отсутствующие </a:t>
                          </a:r>
                          <a:r>
                            <a:rPr lang="ru-RU" sz="1000" dirty="0">
                              <a:effectLst/>
                            </a:rPr>
                            <a:t>элементы содержания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800" dirty="0">
                              <a:effectLst/>
                            </a:rPr>
                            <a:t> </a:t>
                          </a:r>
                          <a:endParaRPr lang="ru-RU" sz="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8539" marR="4853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</a:rPr>
                            <a:t>Рекомендации по компенсации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</a:rPr>
                            <a:t>(при отсутствии элементов содержания)</a:t>
                          </a:r>
                          <a:endParaRPr lang="ru-RU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8539" marR="48539" marT="0" marB="0"/>
                    </a:tc>
                    <a:extLst>
                      <a:ext uri="{0D108BD9-81ED-4DB2-BD59-A6C34878D82A}">
                        <a16:rowId xmlns="" xmlns:a16="http://schemas.microsoft.com/office/drawing/2014/main" val="3725049399"/>
                      </a:ext>
                    </a:extLst>
                  </a:tr>
                  <a:tr h="274320">
                    <a:tc gridSpan="5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 marL="48539" marR="4853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3879383758"/>
                      </a:ext>
                    </a:extLst>
                  </a:tr>
                  <a:tr h="3352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800" dirty="0">
                              <a:effectLst/>
                            </a:rPr>
                            <a:t> </a:t>
                          </a:r>
                          <a:endParaRPr lang="ru-RU" sz="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8539" marR="48539" marT="0" marB="0"/>
                    </a:tc>
                    <a:tc gridSpan="2"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100" b="1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Числа и вычисления</a:t>
                          </a:r>
                          <a:endParaRPr lang="ru-RU" sz="110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000" b="1" i="1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000" b="1" i="1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000" b="1" i="1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000" b="0" i="0" kern="1200" dirty="0" smtClean="0">
                            <a:solidFill>
                              <a:schemeClr val="dk1"/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000" b="1" i="1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000" b="1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Числа и вычисления</a:t>
                          </a:r>
                          <a:endParaRPr lang="ru-RU" sz="100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1000" b="1" i="1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100" b="1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Координаты и графики. Функции</a:t>
                          </a:r>
                          <a:endParaRPr lang="ru-RU" sz="110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1000" b="1" i="1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900" b="1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Числа и вычисления</a:t>
                          </a:r>
                          <a:endParaRPr lang="ru-RU" sz="90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48539" marR="48539" marT="0" marB="0"/>
                    </a:tc>
                    <a:tc hMerge="1"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8539" marR="48539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8539" marR="48539" marT="0" marB="0">
                        <a:blipFill rotWithShape="1">
                          <a:blip r:embed="rId3"/>
                          <a:stretch>
                            <a:fillRect l="-27027" t="-36727" r="-21622" b="-2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800" dirty="0">
                              <a:effectLst/>
                            </a:rPr>
                            <a:t> </a:t>
                          </a:r>
                          <a:endParaRPr lang="ru-RU" sz="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8539" marR="48539" marT="0" marB="0"/>
                    </a:tc>
                    <a:extLst>
                      <a:ext uri="{0D108BD9-81ED-4DB2-BD59-A6C34878D82A}">
                        <a16:rowId xmlns="" xmlns:a16="http://schemas.microsoft.com/office/drawing/2014/main" val="322836997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005032"/>
            <a:ext cx="1224136" cy="157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9932" y="986296"/>
            <a:ext cx="1224136" cy="1543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/>
          <a:srcRect l="29456" t="20250" r="62206" b="59986"/>
          <a:stretch>
            <a:fillRect/>
          </a:stretch>
        </p:blipFill>
        <p:spPr bwMode="auto">
          <a:xfrm>
            <a:off x="5940152" y="1035492"/>
            <a:ext cx="1129025" cy="150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7104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564" y="1015541"/>
            <a:ext cx="8388932" cy="541251"/>
          </a:xfrm>
        </p:spPr>
        <p:txBody>
          <a:bodyPr>
            <a:noAutofit/>
          </a:bodyPr>
          <a:lstStyle/>
          <a:p>
            <a:r>
              <a:rPr lang="ru-RU" sz="1800" b="1" dirty="0"/>
              <a:t>Анализ содержания учебников по </a:t>
            </a:r>
            <a:r>
              <a:rPr lang="ru-RU" sz="1800" b="1" dirty="0" smtClean="0"/>
              <a:t>математике </a:t>
            </a:r>
            <a:r>
              <a:rPr lang="ru-RU" sz="1800" b="1" dirty="0"/>
              <a:t>и обновленный ФГОС ООО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(на соответствие содержанию примерной рабочей программы по </a:t>
            </a:r>
            <a:r>
              <a:rPr lang="ru-RU" sz="1800" b="1" dirty="0" smtClean="0"/>
              <a:t>математике</a:t>
            </a:r>
            <a:r>
              <a:rPr lang="ru-RU" sz="1800" b="1" dirty="0"/>
              <a:t>)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276872"/>
            <a:ext cx="9036496" cy="4353347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pic>
        <p:nvPicPr>
          <p:cNvPr id="6" name="Picture 4" descr="\\Fs\go\o\cto\Shapovalov_D_V\Логотип ИРООО прозрачный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450"/>
            <a:ext cx="1224136" cy="1225550"/>
          </a:xfrm>
          <a:prstGeom prst="roundRect">
            <a:avLst>
              <a:gd name="adj" fmla="val 8594"/>
            </a:avLst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7" name="Прямоугольник 6"/>
          <p:cNvSpPr/>
          <p:nvPr/>
        </p:nvSpPr>
        <p:spPr bwMode="auto">
          <a:xfrm>
            <a:off x="1331640" y="188913"/>
            <a:ext cx="7704856" cy="72072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4F81BD">
                    <a:lumMod val="50000"/>
                  </a:srgbClr>
                </a:solidFill>
              </a:rPr>
              <a:t>Рекомендации по использованию УМК из действующего федерального перечня при переходе на обновленные </a:t>
            </a:r>
            <a:r>
              <a:rPr lang="ru-RU" sz="2000" b="1" dirty="0" smtClean="0">
                <a:solidFill>
                  <a:srgbClr val="4F81BD">
                    <a:lumMod val="50000"/>
                  </a:srgbClr>
                </a:solidFill>
              </a:rPr>
              <a:t>ФГОС </a:t>
            </a:r>
            <a:endParaRPr lang="ru-RU" sz="2000" b="1" dirty="0">
              <a:solidFill>
                <a:srgbClr val="4F81BD">
                  <a:lumMod val="50000"/>
                </a:srgb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Таблица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47690132"/>
                  </p:ext>
                </p:extLst>
              </p:nvPr>
            </p:nvGraphicFramePr>
            <p:xfrm>
              <a:off x="251521" y="2012981"/>
              <a:ext cx="8712968" cy="455882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55114">
                      <a:extLst>
                        <a:ext uri="{9D8B030D-6E8A-4147-A177-3AD203B41FA5}">
                          <a16:colId xmlns="" xmlns:a16="http://schemas.microsoft.com/office/drawing/2014/main" val="2288340260"/>
                        </a:ext>
                      </a:extLst>
                    </a:gridCol>
                    <a:gridCol w="93641"/>
                    <a:gridCol w="1334590">
                      <a:extLst>
                        <a:ext uri="{9D8B030D-6E8A-4147-A177-3AD203B41FA5}">
                          <a16:colId xmlns="" xmlns:a16="http://schemas.microsoft.com/office/drawing/2014/main" val="3418741856"/>
                        </a:ext>
                      </a:extLst>
                    </a:gridCol>
                    <a:gridCol w="5861667"/>
                    <a:gridCol w="1267956"/>
                  </a:tblGrid>
                  <a:tr h="923959">
                    <a:tc gridSpan="2"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800" dirty="0">
                              <a:effectLst/>
                            </a:rPr>
                            <a:t>№</a:t>
                          </a:r>
                          <a:endParaRPr lang="ru-RU" sz="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8539" marR="4853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ru-RU" sz="800" dirty="0" smtClean="0">
                            <a:effectLst/>
                          </a:endParaRPr>
                        </a:p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ru-RU" sz="800" dirty="0" smtClean="0">
                            <a:effectLst/>
                          </a:endParaRPr>
                        </a:p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ru-RU" sz="1000" dirty="0" smtClean="0">
                              <a:effectLst/>
                            </a:rPr>
                            <a:t>Раздел </a:t>
                          </a:r>
                          <a:r>
                            <a:rPr lang="ru-RU" sz="1000" dirty="0">
                              <a:effectLst/>
                            </a:rPr>
                            <a:t>в примерной рабочей  программе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800" dirty="0">
                              <a:effectLst/>
                            </a:rPr>
                            <a:t> </a:t>
                          </a:r>
                          <a:endParaRPr lang="ru-RU" sz="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8539" marR="4853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ru-RU" sz="800" dirty="0" smtClean="0">
                            <a:effectLst/>
                          </a:endParaRPr>
                        </a:p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ru-RU" sz="1000" dirty="0" smtClean="0">
                              <a:effectLst/>
                            </a:rPr>
                            <a:t>Отсутствующие </a:t>
                          </a:r>
                          <a:r>
                            <a:rPr lang="ru-RU" sz="1000" dirty="0">
                              <a:effectLst/>
                            </a:rPr>
                            <a:t>элементы содержания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800" dirty="0">
                              <a:effectLst/>
                            </a:rPr>
                            <a:t> </a:t>
                          </a:r>
                          <a:endParaRPr lang="ru-RU" sz="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8539" marR="4853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</a:rPr>
                            <a:t>Рекомендации по компенсации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</a:rPr>
                            <a:t>(при отсутствии элементов содержания)</a:t>
                          </a:r>
                          <a:endParaRPr lang="ru-RU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8539" marR="48539" marT="0" marB="0"/>
                    </a:tc>
                    <a:extLst>
                      <a:ext uri="{0D108BD9-81ED-4DB2-BD59-A6C34878D82A}">
                        <a16:rowId xmlns="" xmlns:a16="http://schemas.microsoft.com/office/drawing/2014/main" val="3725049399"/>
                      </a:ext>
                    </a:extLst>
                  </a:tr>
                  <a:tr h="260197">
                    <a:tc gridSpan="5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 marL="48539" marR="4853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3879383758"/>
                      </a:ext>
                    </a:extLst>
                  </a:tr>
                  <a:tr h="327486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800" dirty="0">
                              <a:effectLst/>
                            </a:rPr>
                            <a:t> </a:t>
                          </a:r>
                          <a:endParaRPr lang="ru-RU" sz="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8539" marR="48539" marT="0" marB="0"/>
                    </a:tc>
                    <a:tc gridSpan="2">
                      <a:txBody>
                        <a:bodyPr/>
                        <a:lstStyle/>
                        <a:p>
                          <a:r>
                            <a:rPr lang="ru-RU" sz="1000" b="1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Алгебраические выражения</a:t>
                          </a:r>
                          <a:endParaRPr lang="ru-RU" sz="100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000" b="1" i="1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100" b="1" i="1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100" b="1" i="1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100" b="1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Числа и вычисления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100" b="1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Функции</a:t>
                          </a:r>
                          <a:endParaRPr lang="ru-RU" sz="110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100" b="1" i="1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100" b="1" i="1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100" b="1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Числа и вычисления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100" b="1" i="1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100" b="1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Алгебраические выражения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100" b="1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Уравнения и неравенства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100" b="1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Функции</a:t>
                          </a:r>
                          <a:endParaRPr lang="ru-RU" sz="110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10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10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48539" marR="48539" marT="0" marB="0"/>
                    </a:tc>
                    <a:tc hMerge="1"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8539" marR="48539" marT="0" marB="0"/>
                    </a:tc>
                    <a:tc>
                      <a:txBody>
                        <a:bodyPr/>
                        <a:lstStyle/>
                        <a:p>
                          <a:r>
                            <a:rPr lang="ru-RU" sz="11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Квадратный трёхчлен; разложение квадратного трёхчлена на множители. Алгебраическая дробь. Основное свойство алгебраической дроби. Сложение, вычитание, умножение, деление алгебраических дробей. Рациональные выражения и их преобразование.</a:t>
                          </a:r>
                        </a:p>
                        <a:p>
                          <a:r>
                            <a:rPr lang="ru-RU" sz="11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Стандартная запись числа.</a:t>
                          </a:r>
                        </a:p>
                        <a:p>
                          <a:endParaRPr lang="ru-RU" sz="1100" kern="1200" dirty="0" smtClean="0">
                            <a:solidFill>
                              <a:schemeClr val="dk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  <a:p>
                          <a:r>
                            <a:rPr lang="ru-RU" sz="11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Функции  </a:t>
                          </a:r>
                          <a:r>
                            <a:rPr lang="ru-RU" sz="1100" i="1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y </a:t>
                          </a:r>
                          <a:r>
                            <a:rPr lang="ru-RU" sz="11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=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ru-RU" sz="11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+mn-lt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lang="ru-RU" sz="11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+mn-lt"/>
                                      <a:ea typeface="+mn-ea"/>
                                      <a:cs typeface="+mn-cs"/>
                                    </a:rPr>
                                    <m:t>х</m:t>
                                  </m:r>
                                </m:e>
                              </m:d>
                            </m:oMath>
                          </a14:m>
                          <a:endParaRPr lang="ru-RU" sz="1100" kern="1200" dirty="0" smtClean="0">
                            <a:solidFill>
                              <a:schemeClr val="dk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  <a:p>
                          <a:r>
                            <a:rPr lang="ru-RU" sz="11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Понятие об иррациональном числе. Десятичные приближения иррациональных чисел.</a:t>
                          </a:r>
                        </a:p>
                        <a:p>
                          <a:r>
                            <a:rPr lang="ru-RU" sz="11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Действительные числа.</a:t>
                          </a:r>
                        </a:p>
                        <a:p>
                          <a:endParaRPr lang="ru-RU" sz="110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endParaRPr lang="ru-RU" sz="110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r>
                            <a:rPr lang="ru-RU" sz="11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Квадратный трёхчлен; разложение квадратного трёхчлена на множители</a:t>
                          </a:r>
                        </a:p>
                        <a:p>
                          <a:r>
                            <a:rPr lang="ru-RU" sz="11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Числовые неравенства и их свойства. Неравенство с одной переменной. Равносильность неравенств. Линейные неравенства с одной переменной. Системы линейных неравенств с одной переменной.</a:t>
                          </a:r>
                        </a:p>
                        <a:p>
                          <a:endParaRPr lang="ru-RU" sz="110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r>
                            <a:rPr lang="ru-RU" sz="11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Функции </a:t>
                          </a:r>
                          <a:r>
                            <a:rPr lang="ru-RU" sz="110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y </a:t>
                          </a:r>
                          <a:r>
                            <a:rPr lang="ru-RU" sz="11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=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ru-RU" sz="11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+mn-lt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lang="ru-RU" sz="11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+mn-lt"/>
                                      <a:ea typeface="+mn-ea"/>
                                      <a:cs typeface="+mn-cs"/>
                                    </a:rPr>
                                    <m:t>х</m:t>
                                  </m:r>
                                </m:e>
                              </m:d>
                            </m:oMath>
                          </a14:m>
                          <a:r>
                            <a:rPr lang="ru-RU" sz="110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ru-RU" sz="11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. Графическое решение уравнений и систем уравнений.</a:t>
                          </a:r>
                        </a:p>
                        <a:p>
                          <a:r>
                            <a:rPr lang="ru-RU" sz="11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Примеры графиков функций, отражающих реальные процессы.</a:t>
                          </a:r>
                          <a:endParaRPr lang="ru-RU" sz="1100" kern="1200" dirty="0" smtClean="0">
                            <a:solidFill>
                              <a:schemeClr val="dk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48539" marR="4853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800" dirty="0">
                              <a:effectLst/>
                            </a:rPr>
                            <a:t> </a:t>
                          </a:r>
                          <a:endParaRPr lang="ru-RU" sz="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8539" marR="48539" marT="0" marB="0"/>
                    </a:tc>
                    <a:extLst>
                      <a:ext uri="{0D108BD9-81ED-4DB2-BD59-A6C34878D82A}">
                        <a16:rowId xmlns="" xmlns:a16="http://schemas.microsoft.com/office/drawing/2014/main" val="3228369978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Таблица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47690132"/>
                  </p:ext>
                </p:extLst>
              </p:nvPr>
            </p:nvGraphicFramePr>
            <p:xfrm>
              <a:off x="251521" y="2012981"/>
              <a:ext cx="8712968" cy="455882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55114">
                      <a:extLst>
                        <a:ext uri="{9D8B030D-6E8A-4147-A177-3AD203B41FA5}">
                          <a16:colId xmlns="" xmlns:a16="http://schemas.microsoft.com/office/drawing/2014/main" val="2288340260"/>
                        </a:ext>
                      </a:extLst>
                    </a:gridCol>
                    <a:gridCol w="93641"/>
                    <a:gridCol w="1334590">
                      <a:extLst>
                        <a:ext uri="{9D8B030D-6E8A-4147-A177-3AD203B41FA5}">
                          <a16:colId xmlns="" xmlns:a16="http://schemas.microsoft.com/office/drawing/2014/main" val="3418741856"/>
                        </a:ext>
                      </a:extLst>
                    </a:gridCol>
                    <a:gridCol w="5861667"/>
                    <a:gridCol w="1267956"/>
                  </a:tblGrid>
                  <a:tr h="923959">
                    <a:tc gridSpan="2"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800" dirty="0">
                              <a:effectLst/>
                            </a:rPr>
                            <a:t>№</a:t>
                          </a:r>
                          <a:endParaRPr lang="ru-RU" sz="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8539" marR="4853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ru-RU" sz="800" dirty="0" smtClean="0">
                            <a:effectLst/>
                          </a:endParaRPr>
                        </a:p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ru-RU" sz="800" dirty="0" smtClean="0">
                            <a:effectLst/>
                          </a:endParaRPr>
                        </a:p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ru-RU" sz="1000" dirty="0" smtClean="0">
                              <a:effectLst/>
                            </a:rPr>
                            <a:t>Раздел </a:t>
                          </a:r>
                          <a:r>
                            <a:rPr lang="ru-RU" sz="1000" dirty="0">
                              <a:effectLst/>
                            </a:rPr>
                            <a:t>в примерной рабочей  программе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800" dirty="0">
                              <a:effectLst/>
                            </a:rPr>
                            <a:t> </a:t>
                          </a:r>
                          <a:endParaRPr lang="ru-RU" sz="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8539" marR="4853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ru-RU" sz="800" dirty="0" smtClean="0">
                            <a:effectLst/>
                          </a:endParaRPr>
                        </a:p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ru-RU" sz="1000" dirty="0" smtClean="0">
                              <a:effectLst/>
                            </a:rPr>
                            <a:t>Отсутствующие </a:t>
                          </a:r>
                          <a:r>
                            <a:rPr lang="ru-RU" sz="1000" dirty="0">
                              <a:effectLst/>
                            </a:rPr>
                            <a:t>элементы содержания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800" dirty="0">
                              <a:effectLst/>
                            </a:rPr>
                            <a:t> </a:t>
                          </a:r>
                          <a:endParaRPr lang="ru-RU" sz="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8539" marR="4853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</a:rPr>
                            <a:t>Рекомендации по компенсации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</a:rPr>
                            <a:t>(при отсутствии элементов содержания)</a:t>
                          </a:r>
                          <a:endParaRPr lang="ru-RU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8539" marR="48539" marT="0" marB="0"/>
                    </a:tc>
                    <a:extLst>
                      <a:ext uri="{0D108BD9-81ED-4DB2-BD59-A6C34878D82A}">
                        <a16:rowId xmlns="" xmlns:a16="http://schemas.microsoft.com/office/drawing/2014/main" val="3725049399"/>
                      </a:ext>
                    </a:extLst>
                  </a:tr>
                  <a:tr h="274320">
                    <a:tc gridSpan="5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 marL="48539" marR="4853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3879383758"/>
                      </a:ext>
                    </a:extLst>
                  </a:tr>
                  <a:tr h="336054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800" dirty="0">
                              <a:effectLst/>
                            </a:rPr>
                            <a:t> </a:t>
                          </a:r>
                          <a:endParaRPr lang="ru-RU" sz="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8539" marR="48539" marT="0" marB="0"/>
                    </a:tc>
                    <a:tc gridSpan="2">
                      <a:txBody>
                        <a:bodyPr/>
                        <a:lstStyle/>
                        <a:p>
                          <a:r>
                            <a:rPr lang="ru-RU" sz="1000" b="1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Алгебраические выражения</a:t>
                          </a:r>
                          <a:endParaRPr lang="ru-RU" sz="100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000" b="1" i="1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100" b="1" i="1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100" b="1" i="1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100" b="1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Числа и вычисления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100" b="1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Функции</a:t>
                          </a:r>
                          <a:endParaRPr lang="ru-RU" sz="110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100" b="1" i="1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100" b="1" i="1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100" b="1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Числа и вычисления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100" b="1" i="1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100" b="1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Алгебраические выражения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100" b="1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Уравнения и неравенства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100" b="1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Функции</a:t>
                          </a:r>
                          <a:endParaRPr lang="ru-RU" sz="110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10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10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48539" marR="48539" marT="0" marB="0"/>
                    </a:tc>
                    <a:tc hMerge="1"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8539" marR="48539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8539" marR="48539" marT="0" marB="0">
                        <a:blipFill rotWithShape="1">
                          <a:blip r:embed="rId3"/>
                          <a:stretch>
                            <a:fillRect l="-27027" t="-36661" r="-21622" b="-1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800" dirty="0">
                              <a:effectLst/>
                            </a:rPr>
                            <a:t> </a:t>
                          </a:r>
                          <a:endParaRPr lang="ru-RU" sz="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8539" marR="48539" marT="0" marB="0"/>
                    </a:tc>
                    <a:extLst>
                      <a:ext uri="{0D108BD9-81ED-4DB2-BD59-A6C34878D82A}">
                        <a16:rowId xmlns="" xmlns:a16="http://schemas.microsoft.com/office/drawing/2014/main" val="322836997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0" name="Picture 4" descr="http://prosv.ru/Attachment.aspx?Id=3058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05769" y="961666"/>
            <a:ext cx="1214535" cy="1656184"/>
          </a:xfrm>
          <a:prstGeom prst="rect">
            <a:avLst/>
          </a:prstGeom>
          <a:noFill/>
        </p:spPr>
      </p:pic>
      <p:pic>
        <p:nvPicPr>
          <p:cNvPr id="12" name="Picture 4" descr="http://prosv.ru/Attachment.aspx?Id=2749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985999"/>
            <a:ext cx="1230474" cy="1640632"/>
          </a:xfrm>
          <a:prstGeom prst="rect">
            <a:avLst/>
          </a:prstGeom>
          <a:noFill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 cstate="print"/>
          <a:srcRect l="29849" t="41514" r="62200" b="39828"/>
          <a:stretch>
            <a:fillRect/>
          </a:stretch>
        </p:blipFill>
        <p:spPr bwMode="auto">
          <a:xfrm>
            <a:off x="5724128" y="1039075"/>
            <a:ext cx="1162485" cy="153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9370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564" y="1015541"/>
            <a:ext cx="8388932" cy="541251"/>
          </a:xfrm>
        </p:spPr>
        <p:txBody>
          <a:bodyPr>
            <a:noAutofit/>
          </a:bodyPr>
          <a:lstStyle/>
          <a:p>
            <a:r>
              <a:rPr lang="ru-RU" sz="1800" b="1" dirty="0"/>
              <a:t>Анализ содержания учебников по </a:t>
            </a:r>
            <a:r>
              <a:rPr lang="ru-RU" sz="1800" b="1" dirty="0" smtClean="0"/>
              <a:t>математике </a:t>
            </a:r>
            <a:r>
              <a:rPr lang="ru-RU" sz="1800" b="1" dirty="0"/>
              <a:t>и обновленный ФГОС ООО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(на соответствие содержанию примерной рабочей программы по </a:t>
            </a:r>
            <a:r>
              <a:rPr lang="ru-RU" sz="1800" b="1" dirty="0" smtClean="0"/>
              <a:t>математике</a:t>
            </a:r>
            <a:r>
              <a:rPr lang="ru-RU" sz="1800" b="1" dirty="0"/>
              <a:t>)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276872"/>
            <a:ext cx="9036496" cy="4353347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pic>
        <p:nvPicPr>
          <p:cNvPr id="6" name="Picture 4" descr="\\Fs\go\o\cto\Shapovalov_D_V\Логотип ИРООО прозрачный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450"/>
            <a:ext cx="1224136" cy="1225550"/>
          </a:xfrm>
          <a:prstGeom prst="roundRect">
            <a:avLst>
              <a:gd name="adj" fmla="val 8594"/>
            </a:avLst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7" name="Прямоугольник 6"/>
          <p:cNvSpPr/>
          <p:nvPr/>
        </p:nvSpPr>
        <p:spPr bwMode="auto">
          <a:xfrm>
            <a:off x="1331640" y="188913"/>
            <a:ext cx="7704856" cy="72072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4F81BD">
                    <a:lumMod val="50000"/>
                  </a:srgbClr>
                </a:solidFill>
              </a:rPr>
              <a:t>Рекомендации по использованию УМК из действующего федерального перечня при переходе на обновленные </a:t>
            </a:r>
            <a:r>
              <a:rPr lang="ru-RU" sz="2000" b="1" dirty="0" smtClean="0">
                <a:solidFill>
                  <a:srgbClr val="4F81BD">
                    <a:lumMod val="50000"/>
                  </a:srgbClr>
                </a:solidFill>
              </a:rPr>
              <a:t>ФГОС </a:t>
            </a:r>
            <a:endParaRPr lang="ru-RU" sz="2000" b="1" dirty="0">
              <a:solidFill>
                <a:srgbClr val="4F81BD">
                  <a:lumMod val="50000"/>
                </a:srgb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522681"/>
              </p:ext>
            </p:extLst>
          </p:nvPr>
        </p:nvGraphicFramePr>
        <p:xfrm>
          <a:off x="251521" y="2012981"/>
          <a:ext cx="8712968" cy="44731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5114">
                  <a:extLst>
                    <a:ext uri="{9D8B030D-6E8A-4147-A177-3AD203B41FA5}">
                      <a16:colId xmlns="" xmlns:a16="http://schemas.microsoft.com/office/drawing/2014/main" val="2288340260"/>
                    </a:ext>
                  </a:extLst>
                </a:gridCol>
                <a:gridCol w="93641"/>
                <a:gridCol w="1334590">
                  <a:extLst>
                    <a:ext uri="{9D8B030D-6E8A-4147-A177-3AD203B41FA5}">
                      <a16:colId xmlns="" xmlns:a16="http://schemas.microsoft.com/office/drawing/2014/main" val="3418741856"/>
                    </a:ext>
                  </a:extLst>
                </a:gridCol>
                <a:gridCol w="5861667"/>
                <a:gridCol w="1267956"/>
              </a:tblGrid>
              <a:tr h="923959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№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Раздел </a:t>
                      </a:r>
                      <a:r>
                        <a:rPr lang="ru-RU" sz="1000" dirty="0">
                          <a:effectLst/>
                        </a:rPr>
                        <a:t>в примерной рабочей  программе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Отсутствующие </a:t>
                      </a:r>
                      <a:r>
                        <a:rPr lang="ru-RU" sz="1000" dirty="0">
                          <a:effectLst/>
                        </a:rPr>
                        <a:t>элементы содержания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Рекомендации по компенсации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(при отсутствии элементов содержания)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extLst>
                  <a:ext uri="{0D108BD9-81ED-4DB2-BD59-A6C34878D82A}">
                    <a16:rowId xmlns="" xmlns:a16="http://schemas.microsoft.com/office/drawing/2014/main" val="3725049399"/>
                  </a:ext>
                </a:extLst>
              </a:tr>
              <a:tr h="260197"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 marL="48539" marR="4853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79383758"/>
                  </a:ext>
                </a:extLst>
              </a:tr>
              <a:tr h="32748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 gridSpan="2">
                  <a:txBody>
                    <a:bodyPr/>
                    <a:lstStyle/>
                    <a:p>
                      <a:r>
                        <a:rPr lang="ru-RU" sz="11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 класс</a:t>
                      </a:r>
                    </a:p>
                    <a:p>
                      <a:endParaRPr lang="ru-RU" sz="11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класс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539" marR="48539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Окружность и круг, хорда и диаметр, их свойства. Взаимное расположение окружности и прямой. Касательная и секущая к окружности. Окружность, вписанная в угол. Вписанная и описанная окружности треугольника.</a:t>
                      </a:r>
                    </a:p>
                    <a:p>
                      <a:endParaRPr lang="ru-RU" sz="11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1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Метод удвоения медианы.</a:t>
                      </a:r>
                    </a:p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Вычисление площадей треугольников и многоугольников на клетчатой бумаге</a:t>
                      </a:r>
                    </a:p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Углы между хордами и секущими. Вписанные и описанные четырёхугольники. Взаимное расположение двух окружностей. Касание окружностей. Общие касательные к двум окружностям.</a:t>
                      </a: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extLst>
                  <a:ext uri="{0D108BD9-81ED-4DB2-BD59-A6C34878D82A}">
                    <a16:rowId xmlns="" xmlns:a16="http://schemas.microsoft.com/office/drawing/2014/main" val="3228369978"/>
                  </a:ext>
                </a:extLst>
              </a:tr>
            </a:tbl>
          </a:graphicData>
        </a:graphic>
      </p:graphicFrame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 l="29942" t="30997" r="51088" b="23175"/>
          <a:stretch>
            <a:fillRect/>
          </a:stretch>
        </p:blipFill>
        <p:spPr bwMode="auto">
          <a:xfrm>
            <a:off x="2267744" y="1030865"/>
            <a:ext cx="1400080" cy="1902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4843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564" y="1015541"/>
            <a:ext cx="8388932" cy="541251"/>
          </a:xfrm>
        </p:spPr>
        <p:txBody>
          <a:bodyPr>
            <a:noAutofit/>
          </a:bodyPr>
          <a:lstStyle/>
          <a:p>
            <a:r>
              <a:rPr lang="ru-RU" sz="1800" b="1" dirty="0"/>
              <a:t>Анализ содержания учебников по </a:t>
            </a:r>
            <a:r>
              <a:rPr lang="ru-RU" sz="1800" b="1" dirty="0" smtClean="0"/>
              <a:t>математике </a:t>
            </a:r>
            <a:r>
              <a:rPr lang="ru-RU" sz="1800" b="1" dirty="0"/>
              <a:t>и обновленный ФГОС ООО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(на соответствие содержанию примерной рабочей программы по </a:t>
            </a:r>
            <a:r>
              <a:rPr lang="ru-RU" sz="1800" b="1" dirty="0" smtClean="0"/>
              <a:t>математике</a:t>
            </a:r>
            <a:r>
              <a:rPr lang="ru-RU" sz="1800" b="1" dirty="0"/>
              <a:t>)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276872"/>
            <a:ext cx="9036496" cy="4353347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pic>
        <p:nvPicPr>
          <p:cNvPr id="6" name="Picture 4" descr="\\Fs\go\o\cto\Shapovalov_D_V\Логотип ИРООО прозрачный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450"/>
            <a:ext cx="1224136" cy="1225550"/>
          </a:xfrm>
          <a:prstGeom prst="roundRect">
            <a:avLst>
              <a:gd name="adj" fmla="val 8594"/>
            </a:avLst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7" name="Прямоугольник 6"/>
          <p:cNvSpPr/>
          <p:nvPr/>
        </p:nvSpPr>
        <p:spPr bwMode="auto">
          <a:xfrm>
            <a:off x="1331640" y="188913"/>
            <a:ext cx="7704856" cy="72072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4F81BD">
                    <a:lumMod val="50000"/>
                  </a:srgbClr>
                </a:solidFill>
              </a:rPr>
              <a:t>Рекомендации по использованию УМК из действующего федерального перечня при переходе на обновленные </a:t>
            </a:r>
            <a:r>
              <a:rPr lang="ru-RU" sz="2000" b="1" dirty="0" smtClean="0">
                <a:solidFill>
                  <a:srgbClr val="4F81BD">
                    <a:lumMod val="50000"/>
                  </a:srgbClr>
                </a:solidFill>
              </a:rPr>
              <a:t>ФГОС </a:t>
            </a:r>
            <a:endParaRPr lang="ru-RU" sz="2000" b="1" dirty="0">
              <a:solidFill>
                <a:srgbClr val="4F81BD">
                  <a:lumMod val="50000"/>
                </a:srgb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124802"/>
              </p:ext>
            </p:extLst>
          </p:nvPr>
        </p:nvGraphicFramePr>
        <p:xfrm>
          <a:off x="179512" y="1556792"/>
          <a:ext cx="8712968" cy="52216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5114">
                  <a:extLst>
                    <a:ext uri="{9D8B030D-6E8A-4147-A177-3AD203B41FA5}">
                      <a16:colId xmlns="" xmlns:a16="http://schemas.microsoft.com/office/drawing/2014/main" val="2288340260"/>
                    </a:ext>
                  </a:extLst>
                </a:gridCol>
                <a:gridCol w="93641"/>
                <a:gridCol w="1334590">
                  <a:extLst>
                    <a:ext uri="{9D8B030D-6E8A-4147-A177-3AD203B41FA5}">
                      <a16:colId xmlns="" xmlns:a16="http://schemas.microsoft.com/office/drawing/2014/main" val="3418741856"/>
                    </a:ext>
                  </a:extLst>
                </a:gridCol>
                <a:gridCol w="6985606"/>
                <a:gridCol w="144017"/>
              </a:tblGrid>
              <a:tr h="923959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№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Раздел </a:t>
                      </a:r>
                      <a:r>
                        <a:rPr lang="ru-RU" sz="1000" dirty="0">
                          <a:effectLst/>
                        </a:rPr>
                        <a:t>в примерной рабочей  программе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Отсутствующие </a:t>
                      </a:r>
                      <a:r>
                        <a:rPr lang="ru-RU" sz="1000" dirty="0">
                          <a:effectLst/>
                        </a:rPr>
                        <a:t>элементы содержания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8539" marR="48539" marT="0" marB="0"/>
                </a:tc>
                <a:extLst>
                  <a:ext uri="{0D108BD9-81ED-4DB2-BD59-A6C34878D82A}">
                    <a16:rowId xmlns="" xmlns:a16="http://schemas.microsoft.com/office/drawing/2014/main" val="3725049399"/>
                  </a:ext>
                </a:extLst>
              </a:tr>
              <a:tr h="260197"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 marL="48539" marR="4853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79383758"/>
                  </a:ext>
                </a:extLst>
              </a:tr>
              <a:tr h="32748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 gridSpan="2">
                  <a:txBody>
                    <a:bodyPr/>
                    <a:lstStyle/>
                    <a:p>
                      <a:r>
                        <a:rPr lang="ru-RU" sz="1100" b="1" i="1" dirty="0" smtClean="0"/>
                        <a:t>УЧЕБНЫЙ КУРС «ВЕРОЯТНОСТЬ И СТАТИСТИКА»</a:t>
                      </a:r>
                      <a:endParaRPr lang="ru-RU" sz="11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 класс- 34 часа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класс- 34 часа</a:t>
                      </a:r>
                    </a:p>
                  </a:txBody>
                  <a:tcPr marL="48539" marR="48539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7 класс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Представление данных в виде таблиц, диаграмм, графиков. Заполнение таблиц, чтение и построение диаграмм (столбиковых (столбчатых) и круговых). Чтение графиков реальных процессов. Извлечение информации из диаграмм и таблиц, использование и интерпретация данных. Описательная статистика: среднее арифметическое, медиана, размах, наибольшее и наименьшее значения набора числовых данных. Примеры случайной изменчивости. Случайный эксперимент (опыт) и случайное событие. Вероятность и частота. Роль маловероятных и практически достоверных событий в природе и в обществе. Монета и игральная кость в теории вероятностей. Граф, вершина, ребро. Степень вершины. Число рёбер и суммарная степень вершин. Представление о связности графа. Цепи и циклы. Пути в графах. Обход графа (</a:t>
                      </a:r>
                      <a:r>
                        <a:rPr lang="ru-RU" sz="1100" dirty="0" err="1" smtClean="0"/>
                        <a:t>эйлеров</a:t>
                      </a:r>
                      <a:r>
                        <a:rPr lang="ru-RU" sz="1100" dirty="0" smtClean="0"/>
                        <a:t> путь). Представление об ориентированном графе. Решение задач с помощью графов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8</a:t>
                      </a:r>
                      <a:r>
                        <a:rPr lang="ru-RU" sz="1100" baseline="0" dirty="0" smtClean="0"/>
                        <a:t> </a:t>
                      </a:r>
                      <a:r>
                        <a:rPr lang="ru-RU" sz="1100" dirty="0" smtClean="0"/>
                        <a:t>класс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 Представление данных в виде таблиц, диаграмм, графиков. Множество, элемент множества, подмножество. Операции над множествами: объединение, пересечение, дополнение. Свойства операций над множествами: переместительное, сочетательное, распределительное, включения. Использование графического представления множеств для описания реальных процессов и явлений, при решении задач. Измерение рассеивания данных. Дисперсия и стандартное отклонение числовых наборов. Диаграмма рассеивания. Элементарные события случайного опыта. Случайные события. Вероятности событий. Опыты с равновозможными элементарными событиями. Случайный выбор. Связь между маловероятными и практически достоверными событиями в природе, обществе и науке. Дерево. Свойства деревьев: единственность пути, существование висячей вершины, связь между числом вершин и числом рёбер. Правило умножения. Решение задач с помощью графов. Противоположные события. Диаграмма Эйлера. Объединение и пересечение событий. Несовместные события. Формула сложения вероятностей. Условная вероятность. Правило умножения. Независимые события. Представление эксперимента в виде дерева. Решение задач на нахождение вероятностей с помощью дерева случайного эксперимента, диаграмм Эйлера.</a:t>
                      </a:r>
                      <a:endParaRPr lang="ru-RU" sz="11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extLst>
                  <a:ext uri="{0D108BD9-81ED-4DB2-BD59-A6C34878D82A}">
                    <a16:rowId xmlns="" xmlns:a16="http://schemas.microsoft.com/office/drawing/2014/main" val="3228369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899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Наши контакты: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Адрес электронной почты: </a:t>
            </a:r>
            <a:r>
              <a:rPr lang="en-US" dirty="0" smtClean="0"/>
              <a:t>kafedra_fmo@irooo.ru</a:t>
            </a:r>
            <a:endParaRPr lang="ru-RU" dirty="0" smtClean="0"/>
          </a:p>
          <a:p>
            <a:r>
              <a:rPr lang="ru-RU" dirty="0" smtClean="0"/>
              <a:t>Рабочий телефон</a:t>
            </a:r>
            <a:r>
              <a:rPr lang="en-US" dirty="0" smtClean="0"/>
              <a:t> 23-35-36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7244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564" y="1015541"/>
            <a:ext cx="8388932" cy="541251"/>
          </a:xfrm>
        </p:spPr>
        <p:txBody>
          <a:bodyPr>
            <a:noAutofit/>
          </a:bodyPr>
          <a:lstStyle/>
          <a:p>
            <a:r>
              <a:rPr lang="ru-RU" sz="1800" b="1" dirty="0"/>
              <a:t>Анализ содержания учебников по </a:t>
            </a:r>
            <a:r>
              <a:rPr lang="ru-RU" sz="1800" b="1" dirty="0" smtClean="0"/>
              <a:t>математике </a:t>
            </a:r>
            <a:r>
              <a:rPr lang="ru-RU" sz="1800" b="1" dirty="0"/>
              <a:t>и обновленный ФГОС ООО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(на соответствие содержанию примерной рабочей программы по </a:t>
            </a:r>
            <a:r>
              <a:rPr lang="ru-RU" sz="1800" b="1" dirty="0" smtClean="0"/>
              <a:t>математике</a:t>
            </a:r>
            <a:r>
              <a:rPr lang="ru-RU" sz="1800" b="1" dirty="0"/>
              <a:t>)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556792"/>
            <a:ext cx="9036496" cy="4353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u="sng" dirty="0">
                <a:solidFill>
                  <a:srgbClr val="C00000"/>
                </a:solidFill>
              </a:rPr>
              <a:t>Учебник  </a:t>
            </a:r>
            <a:r>
              <a:rPr lang="ru-RU" sz="1800" b="1" u="sng" dirty="0" smtClean="0">
                <a:solidFill>
                  <a:srgbClr val="C00000"/>
                </a:solidFill>
              </a:rPr>
              <a:t>«Математика. 5 </a:t>
            </a:r>
            <a:r>
              <a:rPr lang="ru-RU" sz="1800" b="1" u="sng" dirty="0">
                <a:solidFill>
                  <a:srgbClr val="C00000"/>
                </a:solidFill>
              </a:rPr>
              <a:t>класс» </a:t>
            </a:r>
            <a:r>
              <a:rPr lang="ru-RU" sz="1800" b="1" u="sng" dirty="0" err="1" smtClean="0">
                <a:solidFill>
                  <a:srgbClr val="C00000"/>
                </a:solidFill>
              </a:rPr>
              <a:t>автор_</a:t>
            </a:r>
            <a:r>
              <a:rPr lang="ru-RU" sz="1800" b="1" dirty="0" err="1">
                <a:solidFill>
                  <a:srgbClr val="C00000"/>
                </a:solidFill>
              </a:rPr>
              <a:t>Дорофеев</a:t>
            </a:r>
            <a:r>
              <a:rPr lang="ru-RU" sz="1800" b="1" dirty="0">
                <a:solidFill>
                  <a:srgbClr val="C00000"/>
                </a:solidFill>
              </a:rPr>
              <a:t> Г. В.</a:t>
            </a:r>
            <a:r>
              <a:rPr lang="ru-RU" sz="1800" b="1" u="sng" dirty="0" smtClean="0">
                <a:solidFill>
                  <a:srgbClr val="C00000"/>
                </a:solidFill>
              </a:rPr>
              <a:t>. </a:t>
            </a:r>
            <a:r>
              <a:rPr lang="ru-RU" sz="1800" b="1" u="sng" dirty="0">
                <a:solidFill>
                  <a:srgbClr val="C00000"/>
                </a:solidFill>
              </a:rPr>
              <a:t>издательство </a:t>
            </a:r>
            <a:r>
              <a:rPr lang="ru-RU" sz="1800" b="1" u="sng" dirty="0" smtClean="0">
                <a:solidFill>
                  <a:srgbClr val="C00000"/>
                </a:solidFill>
              </a:rPr>
              <a:t>«Просвещение», </a:t>
            </a:r>
            <a:r>
              <a:rPr lang="ru-RU" sz="1800" b="1" u="sng" dirty="0">
                <a:solidFill>
                  <a:srgbClr val="C00000"/>
                </a:solidFill>
              </a:rPr>
              <a:t>2019 год</a:t>
            </a:r>
            <a:endParaRPr lang="ru-RU" sz="1800" b="1" dirty="0">
              <a:solidFill>
                <a:srgbClr val="C00000"/>
              </a:solidFill>
            </a:endParaRPr>
          </a:p>
          <a:p>
            <a:endParaRPr lang="ru-RU" sz="2400" dirty="0"/>
          </a:p>
        </p:txBody>
      </p:sp>
      <p:pic>
        <p:nvPicPr>
          <p:cNvPr id="6" name="Picture 4" descr="\\Fs\go\o\cto\Shapovalov_D_V\Логотип ИРООО прозрачный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450"/>
            <a:ext cx="1224136" cy="1225550"/>
          </a:xfrm>
          <a:prstGeom prst="roundRect">
            <a:avLst>
              <a:gd name="adj" fmla="val 8594"/>
            </a:avLst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7" name="Прямоугольник 6"/>
          <p:cNvSpPr/>
          <p:nvPr/>
        </p:nvSpPr>
        <p:spPr bwMode="auto">
          <a:xfrm>
            <a:off x="1331640" y="188913"/>
            <a:ext cx="7704856" cy="72072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4F81BD">
                    <a:lumMod val="50000"/>
                  </a:srgbClr>
                </a:solidFill>
              </a:rPr>
              <a:t>Рекомендации по использованию УМК из действующего федерального перечня при переходе на обновленные </a:t>
            </a:r>
            <a:r>
              <a:rPr lang="ru-RU" sz="2000" b="1" dirty="0" smtClean="0">
                <a:solidFill>
                  <a:srgbClr val="4F81BD">
                    <a:lumMod val="50000"/>
                  </a:srgbClr>
                </a:solidFill>
              </a:rPr>
              <a:t>ФГОС </a:t>
            </a:r>
            <a:endParaRPr lang="ru-RU" sz="2000" b="1" dirty="0">
              <a:solidFill>
                <a:srgbClr val="4F81BD">
                  <a:lumMod val="50000"/>
                </a:srgb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1973250"/>
              </p:ext>
            </p:extLst>
          </p:nvPr>
        </p:nvGraphicFramePr>
        <p:xfrm>
          <a:off x="2084753" y="1988839"/>
          <a:ext cx="6879735" cy="48965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8583">
                  <a:extLst>
                    <a:ext uri="{9D8B030D-6E8A-4147-A177-3AD203B41FA5}">
                      <a16:colId xmlns="" xmlns:a16="http://schemas.microsoft.com/office/drawing/2014/main" val="2288340260"/>
                    </a:ext>
                  </a:extLst>
                </a:gridCol>
                <a:gridCol w="1051622">
                  <a:extLst>
                    <a:ext uri="{9D8B030D-6E8A-4147-A177-3AD203B41FA5}">
                      <a16:colId xmlns="" xmlns:a16="http://schemas.microsoft.com/office/drawing/2014/main" val="3418741856"/>
                    </a:ext>
                  </a:extLst>
                </a:gridCol>
                <a:gridCol w="3973346"/>
                <a:gridCol w="1656184"/>
              </a:tblGrid>
              <a:tr h="1152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№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Раздел </a:t>
                      </a:r>
                      <a:r>
                        <a:rPr lang="ru-RU" sz="1000" dirty="0">
                          <a:effectLst/>
                        </a:rPr>
                        <a:t>в примерной рабочей  программе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Отсутствующие </a:t>
                      </a:r>
                      <a:r>
                        <a:rPr lang="ru-RU" sz="1000" dirty="0">
                          <a:effectLst/>
                        </a:rPr>
                        <a:t>элементы содержания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Рекомендации по компенсации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(при отсутствии элементов содержания)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extLst>
                  <a:ext uri="{0D108BD9-81ED-4DB2-BD59-A6C34878D82A}">
                    <a16:rowId xmlns="" xmlns:a16="http://schemas.microsoft.com/office/drawing/2014/main" val="3725049399"/>
                  </a:ext>
                </a:extLst>
              </a:tr>
              <a:tr h="201833"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 marL="48539" marR="4853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79383758"/>
                  </a:ext>
                </a:extLst>
              </a:tr>
              <a:tr h="33594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Дроби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Решение текстовых задач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Наглядная геометрия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(38часов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Десятичная запись дробей. Представление десятичной дроби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виде обыкновенной. Изображение десятичных дробей точками на числовой прямой. Сравнение десятичных дробей.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Арифметические действия с десятичными дробями. Округление десятичных дробей</a:t>
                      </a: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 smtClean="0">
                        <a:effectLst/>
                      </a:endParaRPr>
                    </a:p>
                    <a:p>
                      <a:endParaRPr lang="ru-RU" sz="12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Задачи по темам отдельно не выделены, распределены в разных разделах учебников 5, 6 класса</a:t>
                      </a:r>
                    </a:p>
                    <a:p>
                      <a:endParaRPr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Изображение простейших многогранников. Развёртки куба и параллелепипеда. Создание моделей многогранников (из бумаги, проволоки, пластилина и др.)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extLst>
                  <a:ext uri="{0D108BD9-81ED-4DB2-BD59-A6C34878D82A}">
                    <a16:rowId xmlns="" xmlns:a16="http://schemas.microsoft.com/office/drawing/2014/main" val="3228369978"/>
                  </a:ext>
                </a:extLst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102" y="2276872"/>
            <a:ext cx="1826683" cy="2461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16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564" y="1015541"/>
            <a:ext cx="8388932" cy="541251"/>
          </a:xfrm>
        </p:spPr>
        <p:txBody>
          <a:bodyPr>
            <a:noAutofit/>
          </a:bodyPr>
          <a:lstStyle/>
          <a:p>
            <a:r>
              <a:rPr lang="ru-RU" sz="1800" b="1" dirty="0"/>
              <a:t>Анализ содержания учебников по </a:t>
            </a:r>
            <a:r>
              <a:rPr lang="ru-RU" sz="1800" b="1" dirty="0" smtClean="0"/>
              <a:t>математике </a:t>
            </a:r>
            <a:r>
              <a:rPr lang="ru-RU" sz="1800" b="1" dirty="0"/>
              <a:t>и обновленный ФГОС ООО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(на соответствие содержанию примерной рабочей программы по </a:t>
            </a:r>
            <a:r>
              <a:rPr lang="ru-RU" sz="1800" b="1" dirty="0" smtClean="0"/>
              <a:t>математике</a:t>
            </a:r>
            <a:r>
              <a:rPr lang="ru-RU" sz="1800" b="1" dirty="0"/>
              <a:t>)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556792"/>
            <a:ext cx="9036496" cy="4353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u="sng" dirty="0">
                <a:solidFill>
                  <a:srgbClr val="C00000"/>
                </a:solidFill>
              </a:rPr>
              <a:t>Учебник  </a:t>
            </a:r>
            <a:r>
              <a:rPr lang="ru-RU" sz="1800" b="1" u="sng" dirty="0" smtClean="0">
                <a:solidFill>
                  <a:srgbClr val="C00000"/>
                </a:solidFill>
              </a:rPr>
              <a:t>«Математика. 5 </a:t>
            </a:r>
            <a:r>
              <a:rPr lang="ru-RU" sz="1800" b="1" u="sng" dirty="0">
                <a:solidFill>
                  <a:srgbClr val="C00000"/>
                </a:solidFill>
              </a:rPr>
              <a:t>класс» </a:t>
            </a:r>
            <a:r>
              <a:rPr lang="ru-RU" sz="1800" b="1" u="sng" dirty="0" smtClean="0">
                <a:solidFill>
                  <a:srgbClr val="C00000"/>
                </a:solidFill>
              </a:rPr>
              <a:t>УМК Мерзляк издательство «Просвещение», </a:t>
            </a:r>
            <a:r>
              <a:rPr lang="ru-RU" sz="1800" b="1" u="sng" dirty="0">
                <a:solidFill>
                  <a:srgbClr val="C00000"/>
                </a:solidFill>
              </a:rPr>
              <a:t>2019 год</a:t>
            </a:r>
            <a:endParaRPr lang="ru-RU" sz="1800" b="1" dirty="0">
              <a:solidFill>
                <a:srgbClr val="C00000"/>
              </a:solidFill>
            </a:endParaRPr>
          </a:p>
          <a:p>
            <a:endParaRPr lang="ru-RU" sz="2400" dirty="0"/>
          </a:p>
        </p:txBody>
      </p:sp>
      <p:pic>
        <p:nvPicPr>
          <p:cNvPr id="6" name="Picture 4" descr="\\Fs\go\o\cto\Shapovalov_D_V\Логотип ИРООО прозрачный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450"/>
            <a:ext cx="1224136" cy="1225550"/>
          </a:xfrm>
          <a:prstGeom prst="roundRect">
            <a:avLst>
              <a:gd name="adj" fmla="val 8594"/>
            </a:avLst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7" name="Прямоугольник 6"/>
          <p:cNvSpPr/>
          <p:nvPr/>
        </p:nvSpPr>
        <p:spPr bwMode="auto">
          <a:xfrm>
            <a:off x="1331640" y="188913"/>
            <a:ext cx="7704856" cy="72072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4F81BD">
                    <a:lumMod val="50000"/>
                  </a:srgbClr>
                </a:solidFill>
              </a:rPr>
              <a:t>Рекомендации по использованию УМК из действующего федерального перечня при переходе на обновленные </a:t>
            </a:r>
            <a:r>
              <a:rPr lang="ru-RU" sz="2000" b="1" dirty="0" smtClean="0">
                <a:solidFill>
                  <a:srgbClr val="4F81BD">
                    <a:lumMod val="50000"/>
                  </a:srgbClr>
                </a:solidFill>
              </a:rPr>
              <a:t>ФГОС </a:t>
            </a:r>
            <a:endParaRPr lang="ru-RU" sz="2000" b="1" dirty="0">
              <a:solidFill>
                <a:srgbClr val="4F81BD">
                  <a:lumMod val="50000"/>
                </a:srgb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9857761"/>
              </p:ext>
            </p:extLst>
          </p:nvPr>
        </p:nvGraphicFramePr>
        <p:xfrm>
          <a:off x="2084753" y="1988839"/>
          <a:ext cx="6879735" cy="47858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8583">
                  <a:extLst>
                    <a:ext uri="{9D8B030D-6E8A-4147-A177-3AD203B41FA5}">
                      <a16:colId xmlns="" xmlns:a16="http://schemas.microsoft.com/office/drawing/2014/main" val="2288340260"/>
                    </a:ext>
                  </a:extLst>
                </a:gridCol>
                <a:gridCol w="1051622">
                  <a:extLst>
                    <a:ext uri="{9D8B030D-6E8A-4147-A177-3AD203B41FA5}">
                      <a16:colId xmlns="" xmlns:a16="http://schemas.microsoft.com/office/drawing/2014/main" val="3418741856"/>
                    </a:ext>
                  </a:extLst>
                </a:gridCol>
                <a:gridCol w="3973346"/>
                <a:gridCol w="1656184"/>
              </a:tblGrid>
              <a:tr h="1152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№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Раздел </a:t>
                      </a:r>
                      <a:r>
                        <a:rPr lang="ru-RU" sz="1000" dirty="0">
                          <a:effectLst/>
                        </a:rPr>
                        <a:t>в примерной рабочей  программе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Отсутствующие </a:t>
                      </a:r>
                      <a:r>
                        <a:rPr lang="ru-RU" sz="1000" dirty="0">
                          <a:effectLst/>
                        </a:rPr>
                        <a:t>элементы содержания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Рекомендации по компенсации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(при отсутствии элементов содержания)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extLst>
                  <a:ext uri="{0D108BD9-81ED-4DB2-BD59-A6C34878D82A}">
                    <a16:rowId xmlns="" xmlns:a16="http://schemas.microsoft.com/office/drawing/2014/main" val="3725049399"/>
                  </a:ext>
                </a:extLst>
              </a:tr>
              <a:tr h="201833"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 marL="48539" marR="4853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79383758"/>
                  </a:ext>
                </a:extLst>
              </a:tr>
              <a:tr h="33594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Натуральные числа и нуль</a:t>
                      </a:r>
                      <a:endParaRPr lang="ru-RU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Дроби</a:t>
                      </a:r>
                      <a:endParaRPr lang="ru-RU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Решение текстовых задач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Наглядная геометрия</a:t>
                      </a:r>
                      <a:endParaRPr lang="ru-RU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Делители и кратные числа, разложение на множители. Простые и составные числа. Признаки делимости на 2, 5, 10, 3, 9.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(не менее 34 часов)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Основное свойство дроби. Сокращение дробей. Приведение дроби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 новому знаменателю. Сравнение дробей.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Сложение и вычитание дробей. Умножение и деление дробей;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взаимно-обратные дроби. Нахождение части целого и целого по его части.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Решение логических задач. Решение задач перебором всех возможных вариантов.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Решение задач, содержащих зависимости, связывающие величины: скорость, время, расстояние; цена, количество, стоимость.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Решение основных задач на дроби.  Представление данных в виде таблиц, столбчатых диаграмм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Изображение простейших многогранников. Развёртки куба и параллелепипеда. Создание моделей многогранников (из бумаги, проволоки, пластилина и др.)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extLst>
                  <a:ext uri="{0D108BD9-81ED-4DB2-BD59-A6C34878D82A}">
                    <a16:rowId xmlns="" xmlns:a16="http://schemas.microsoft.com/office/drawing/2014/main" val="3228369978"/>
                  </a:ext>
                </a:extLst>
              </a:tr>
            </a:tbl>
          </a:graphicData>
        </a:graphic>
      </p:graphicFrame>
      <p:pic>
        <p:nvPicPr>
          <p:cNvPr id="8" name="Picture 1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2204864"/>
            <a:ext cx="1975354" cy="2614441"/>
          </a:xfrm>
          <a:prstGeom prst="rect">
            <a:avLst/>
          </a:prstGeom>
          <a:noFill/>
          <a:ln>
            <a:noFill/>
          </a:ln>
          <a:effectLst>
            <a:outerShdw dist="38096" dir="2700000" algn="tl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6848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564" y="1015541"/>
            <a:ext cx="8388932" cy="541251"/>
          </a:xfrm>
        </p:spPr>
        <p:txBody>
          <a:bodyPr>
            <a:noAutofit/>
          </a:bodyPr>
          <a:lstStyle/>
          <a:p>
            <a:r>
              <a:rPr lang="ru-RU" sz="1800" b="1" dirty="0"/>
              <a:t>Анализ содержания учебников по </a:t>
            </a:r>
            <a:r>
              <a:rPr lang="ru-RU" sz="1800" b="1" dirty="0" smtClean="0"/>
              <a:t>математике </a:t>
            </a:r>
            <a:r>
              <a:rPr lang="ru-RU" sz="1800" b="1" dirty="0"/>
              <a:t>и обновленный ФГОС ООО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(на соответствие содержанию примерной рабочей программы по </a:t>
            </a:r>
            <a:r>
              <a:rPr lang="ru-RU" sz="1800" b="1" dirty="0" smtClean="0"/>
              <a:t>математике</a:t>
            </a:r>
            <a:r>
              <a:rPr lang="ru-RU" sz="1800" b="1" dirty="0"/>
              <a:t>)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556792"/>
            <a:ext cx="9036496" cy="4353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u="sng" dirty="0">
                <a:solidFill>
                  <a:srgbClr val="C00000"/>
                </a:solidFill>
              </a:rPr>
              <a:t>Учебник  </a:t>
            </a:r>
            <a:r>
              <a:rPr lang="ru-RU" sz="1800" b="1" u="sng" dirty="0" smtClean="0">
                <a:solidFill>
                  <a:srgbClr val="C00000"/>
                </a:solidFill>
              </a:rPr>
              <a:t>«Математика. </a:t>
            </a:r>
            <a:r>
              <a:rPr lang="ru-RU" sz="1800" b="1" u="sng" dirty="0" smtClean="0">
                <a:solidFill>
                  <a:srgbClr val="C00000"/>
                </a:solidFill>
              </a:rPr>
              <a:t>5 класс</a:t>
            </a:r>
            <a:r>
              <a:rPr lang="ru-RU" sz="1800" b="1" u="sng" dirty="0">
                <a:solidFill>
                  <a:srgbClr val="C00000"/>
                </a:solidFill>
              </a:rPr>
              <a:t>» </a:t>
            </a:r>
            <a:r>
              <a:rPr lang="ru-RU" sz="1800" b="1" dirty="0" smtClean="0">
                <a:solidFill>
                  <a:srgbClr val="FF0000"/>
                </a:solidFill>
              </a:rPr>
              <a:t>УМК </a:t>
            </a:r>
            <a:r>
              <a:rPr lang="ru-RU" sz="1800" b="1" dirty="0" smtClean="0">
                <a:solidFill>
                  <a:srgbClr val="FF0000"/>
                </a:solidFill>
              </a:rPr>
              <a:t>Никольского С.М. и </a:t>
            </a:r>
            <a:r>
              <a:rPr lang="ru-RU" sz="1800" b="1" dirty="0">
                <a:solidFill>
                  <a:srgbClr val="FF0000"/>
                </a:solidFill>
              </a:rPr>
              <a:t>др.</a:t>
            </a:r>
            <a:r>
              <a:rPr lang="ru-RU" sz="1800" b="1" dirty="0" smtClean="0">
                <a:solidFill>
                  <a:srgbClr val="FF0000"/>
                </a:solidFill>
              </a:rPr>
              <a:t> </a:t>
            </a:r>
            <a:r>
              <a:rPr lang="ru-RU" sz="1800" b="1" dirty="0" smtClean="0">
                <a:solidFill>
                  <a:srgbClr val="FF0000"/>
                </a:solidFill>
              </a:rPr>
              <a:t>издательство </a:t>
            </a:r>
            <a:r>
              <a:rPr lang="ru-RU" sz="1800" b="1" u="sng" dirty="0" smtClean="0">
                <a:solidFill>
                  <a:srgbClr val="C00000"/>
                </a:solidFill>
              </a:rPr>
              <a:t>«Просвещение», </a:t>
            </a:r>
            <a:r>
              <a:rPr lang="ru-RU" sz="1800" b="1" u="sng" dirty="0">
                <a:solidFill>
                  <a:srgbClr val="C00000"/>
                </a:solidFill>
              </a:rPr>
              <a:t>2019 год</a:t>
            </a:r>
            <a:endParaRPr lang="ru-RU" sz="1800" b="1" dirty="0">
              <a:solidFill>
                <a:srgbClr val="C00000"/>
              </a:solidFill>
            </a:endParaRPr>
          </a:p>
          <a:p>
            <a:endParaRPr lang="ru-RU" sz="2400" dirty="0"/>
          </a:p>
        </p:txBody>
      </p:sp>
      <p:pic>
        <p:nvPicPr>
          <p:cNvPr id="6" name="Picture 4" descr="\\Fs\go\o\cto\Shapovalov_D_V\Логотип ИРООО прозрачный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450"/>
            <a:ext cx="1224136" cy="1225550"/>
          </a:xfrm>
          <a:prstGeom prst="roundRect">
            <a:avLst>
              <a:gd name="adj" fmla="val 8594"/>
            </a:avLst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7" name="Прямоугольник 6"/>
          <p:cNvSpPr/>
          <p:nvPr/>
        </p:nvSpPr>
        <p:spPr bwMode="auto">
          <a:xfrm>
            <a:off x="1331640" y="188913"/>
            <a:ext cx="7704856" cy="72072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4F81BD">
                    <a:lumMod val="50000"/>
                  </a:srgbClr>
                </a:solidFill>
              </a:rPr>
              <a:t>Рекомендации по использованию УМК из действующего федерального перечня при переходе на обновленные </a:t>
            </a:r>
            <a:r>
              <a:rPr lang="ru-RU" sz="2000" b="1" dirty="0" smtClean="0">
                <a:solidFill>
                  <a:srgbClr val="4F81BD">
                    <a:lumMod val="50000"/>
                  </a:srgbClr>
                </a:solidFill>
              </a:rPr>
              <a:t>ФГОС </a:t>
            </a:r>
            <a:endParaRPr lang="ru-RU" sz="2000" b="1" dirty="0">
              <a:solidFill>
                <a:srgbClr val="4F81BD">
                  <a:lumMod val="50000"/>
                </a:srgb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601815"/>
              </p:ext>
            </p:extLst>
          </p:nvPr>
        </p:nvGraphicFramePr>
        <p:xfrm>
          <a:off x="1880304" y="1838721"/>
          <a:ext cx="7163088" cy="49011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522">
                  <a:extLst>
                    <a:ext uri="{9D8B030D-6E8A-4147-A177-3AD203B41FA5}">
                      <a16:colId xmlns="" xmlns:a16="http://schemas.microsoft.com/office/drawing/2014/main" val="2288340260"/>
                    </a:ext>
                  </a:extLst>
                </a:gridCol>
                <a:gridCol w="76984"/>
                <a:gridCol w="1097190">
                  <a:extLst>
                    <a:ext uri="{9D8B030D-6E8A-4147-A177-3AD203B41FA5}">
                      <a16:colId xmlns="" xmlns:a16="http://schemas.microsoft.com/office/drawing/2014/main" val="3418741856"/>
                    </a:ext>
                  </a:extLst>
                </a:gridCol>
                <a:gridCol w="4818983"/>
                <a:gridCol w="1042409"/>
              </a:tblGrid>
              <a:tr h="1152129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№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Раздел </a:t>
                      </a:r>
                      <a:r>
                        <a:rPr lang="ru-RU" sz="1000" dirty="0">
                          <a:effectLst/>
                        </a:rPr>
                        <a:t>в примерной рабочей  программе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Отсутствующие </a:t>
                      </a:r>
                      <a:r>
                        <a:rPr lang="ru-RU" sz="1000" dirty="0">
                          <a:effectLst/>
                        </a:rPr>
                        <a:t>элементы содержания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Рекомендации по компенсации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(при отсутствии элементов содержания)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extLst>
                  <a:ext uri="{0D108BD9-81ED-4DB2-BD59-A6C34878D82A}">
                    <a16:rowId xmlns="" xmlns:a16="http://schemas.microsoft.com/office/drawing/2014/main" val="3725049399"/>
                  </a:ext>
                </a:extLst>
              </a:tr>
              <a:tr h="201833"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 marL="48539" marR="4853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79383758"/>
                  </a:ext>
                </a:extLst>
              </a:tr>
              <a:tr h="33594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Дроби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Решение текстовых </a:t>
                      </a:r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задач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Наглядная </a:t>
                      </a:r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геометрия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Десятичная запись дробей. Представление десятичной дробив виде обыкновенной. Изображение десятичных дробей точками на числовой прямой. Сравнение десятичных дробей.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Арифметические действия с десятичными дробями. Округление десятичных дробей</a:t>
                      </a:r>
                    </a:p>
                    <a:p>
                      <a:endParaRPr lang="ru-RU" sz="12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Решение логических задач. Решение задач перебором всех возможных вариантов.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Изображение фигур, в том числе на клетчатой бумаге. Построение конфигураций из частей прямой, окружности на нелинованной и клетчатой бумаге. Использование свойств сторон и углов прямоугольника, квадрата.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Изображение простейших многогранников. Развёртки куба и параллелепипеда. Создание моделей многогранников (из бумаги, проволоки, пластилина и др.)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extLst>
                  <a:ext uri="{0D108BD9-81ED-4DB2-BD59-A6C34878D82A}">
                    <a16:rowId xmlns="" xmlns:a16="http://schemas.microsoft.com/office/drawing/2014/main" val="3228369978"/>
                  </a:ext>
                </a:extLst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76872"/>
            <a:ext cx="145732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871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564" y="1015541"/>
            <a:ext cx="8388932" cy="541251"/>
          </a:xfrm>
        </p:spPr>
        <p:txBody>
          <a:bodyPr>
            <a:noAutofit/>
          </a:bodyPr>
          <a:lstStyle/>
          <a:p>
            <a:r>
              <a:rPr lang="ru-RU" sz="1800" b="1" dirty="0"/>
              <a:t>Анализ содержания учебников по </a:t>
            </a:r>
            <a:r>
              <a:rPr lang="ru-RU" sz="1800" b="1" dirty="0" smtClean="0"/>
              <a:t>математике </a:t>
            </a:r>
            <a:r>
              <a:rPr lang="ru-RU" sz="1800" b="1" dirty="0"/>
              <a:t>и обновленный ФГОС ООО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(на соответствие содержанию примерной рабочей программы по </a:t>
            </a:r>
            <a:r>
              <a:rPr lang="ru-RU" sz="1800" b="1" dirty="0" smtClean="0"/>
              <a:t>математике</a:t>
            </a:r>
            <a:r>
              <a:rPr lang="ru-RU" sz="1800" b="1" dirty="0"/>
              <a:t>)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556792"/>
            <a:ext cx="9036496" cy="4353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u="sng" dirty="0">
                <a:solidFill>
                  <a:srgbClr val="C00000"/>
                </a:solidFill>
              </a:rPr>
              <a:t>Учебник  </a:t>
            </a:r>
            <a:r>
              <a:rPr lang="ru-RU" sz="1800" b="1" u="sng" dirty="0" smtClean="0">
                <a:solidFill>
                  <a:srgbClr val="C00000"/>
                </a:solidFill>
              </a:rPr>
              <a:t>«Математика. </a:t>
            </a:r>
            <a:r>
              <a:rPr lang="ru-RU" sz="1800" b="1" u="sng" dirty="0" smtClean="0">
                <a:solidFill>
                  <a:srgbClr val="C00000"/>
                </a:solidFill>
              </a:rPr>
              <a:t>5 класс</a:t>
            </a:r>
            <a:r>
              <a:rPr lang="ru-RU" sz="1800" b="1" u="sng" dirty="0">
                <a:solidFill>
                  <a:srgbClr val="C00000"/>
                </a:solidFill>
              </a:rPr>
              <a:t>» </a:t>
            </a:r>
            <a:r>
              <a:rPr lang="ru-RU" sz="1800" b="1" dirty="0" smtClean="0">
                <a:solidFill>
                  <a:srgbClr val="FF0000"/>
                </a:solidFill>
              </a:rPr>
              <a:t>УМК </a:t>
            </a:r>
            <a:r>
              <a:rPr lang="ru-RU" sz="1800" b="1" dirty="0" err="1" smtClean="0">
                <a:solidFill>
                  <a:srgbClr val="FF0000"/>
                </a:solidFill>
              </a:rPr>
              <a:t>Виленкина</a:t>
            </a:r>
            <a:r>
              <a:rPr lang="ru-RU" sz="1800" b="1" dirty="0" smtClean="0">
                <a:solidFill>
                  <a:srgbClr val="FF0000"/>
                </a:solidFill>
              </a:rPr>
              <a:t> Н.Я. и </a:t>
            </a:r>
            <a:r>
              <a:rPr lang="ru-RU" sz="1800" b="1" dirty="0">
                <a:solidFill>
                  <a:srgbClr val="FF0000"/>
                </a:solidFill>
              </a:rPr>
              <a:t>др.</a:t>
            </a:r>
            <a:r>
              <a:rPr lang="ru-RU" sz="1800" b="1" dirty="0" smtClean="0">
                <a:solidFill>
                  <a:srgbClr val="FF0000"/>
                </a:solidFill>
              </a:rPr>
              <a:t> </a:t>
            </a:r>
            <a:r>
              <a:rPr lang="ru-RU" sz="1800" b="1" dirty="0" smtClean="0">
                <a:solidFill>
                  <a:srgbClr val="FF0000"/>
                </a:solidFill>
              </a:rPr>
              <a:t>издательство </a:t>
            </a:r>
            <a:r>
              <a:rPr lang="ru-RU" sz="1800" b="1" u="sng" dirty="0" smtClean="0">
                <a:solidFill>
                  <a:srgbClr val="C00000"/>
                </a:solidFill>
              </a:rPr>
              <a:t>«Мнемозина», </a:t>
            </a:r>
            <a:r>
              <a:rPr lang="ru-RU" sz="1800" b="1" u="sng" dirty="0">
                <a:solidFill>
                  <a:srgbClr val="C00000"/>
                </a:solidFill>
              </a:rPr>
              <a:t>2019 год</a:t>
            </a:r>
            <a:endParaRPr lang="ru-RU" sz="1800" b="1" dirty="0">
              <a:solidFill>
                <a:srgbClr val="C00000"/>
              </a:solidFill>
            </a:endParaRPr>
          </a:p>
          <a:p>
            <a:endParaRPr lang="ru-RU" sz="2400" dirty="0"/>
          </a:p>
        </p:txBody>
      </p:sp>
      <p:pic>
        <p:nvPicPr>
          <p:cNvPr id="6" name="Picture 4" descr="\\Fs\go\o\cto\Shapovalov_D_V\Логотип ИРООО прозрачный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450"/>
            <a:ext cx="1224136" cy="1225550"/>
          </a:xfrm>
          <a:prstGeom prst="roundRect">
            <a:avLst>
              <a:gd name="adj" fmla="val 8594"/>
            </a:avLst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7" name="Прямоугольник 6"/>
          <p:cNvSpPr/>
          <p:nvPr/>
        </p:nvSpPr>
        <p:spPr bwMode="auto">
          <a:xfrm>
            <a:off x="1331640" y="188913"/>
            <a:ext cx="7704856" cy="72072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4F81BD">
                    <a:lumMod val="50000"/>
                  </a:srgbClr>
                </a:solidFill>
              </a:rPr>
              <a:t>Рекомендации по использованию УМК из действующего федерального перечня при переходе на обновленные </a:t>
            </a:r>
            <a:r>
              <a:rPr lang="ru-RU" sz="2000" b="1" dirty="0" smtClean="0">
                <a:solidFill>
                  <a:srgbClr val="4F81BD">
                    <a:lumMod val="50000"/>
                  </a:srgbClr>
                </a:solidFill>
              </a:rPr>
              <a:t>ФГОС </a:t>
            </a:r>
            <a:endParaRPr lang="ru-RU" sz="2000" b="1" dirty="0">
              <a:solidFill>
                <a:srgbClr val="4F81BD">
                  <a:lumMod val="50000"/>
                </a:srgb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747468"/>
              </p:ext>
            </p:extLst>
          </p:nvPr>
        </p:nvGraphicFramePr>
        <p:xfrm>
          <a:off x="1880304" y="1838721"/>
          <a:ext cx="7163088" cy="47858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522">
                  <a:extLst>
                    <a:ext uri="{9D8B030D-6E8A-4147-A177-3AD203B41FA5}">
                      <a16:colId xmlns="" xmlns:a16="http://schemas.microsoft.com/office/drawing/2014/main" val="2288340260"/>
                    </a:ext>
                  </a:extLst>
                </a:gridCol>
                <a:gridCol w="76984"/>
                <a:gridCol w="1097190">
                  <a:extLst>
                    <a:ext uri="{9D8B030D-6E8A-4147-A177-3AD203B41FA5}">
                      <a16:colId xmlns="" xmlns:a16="http://schemas.microsoft.com/office/drawing/2014/main" val="3418741856"/>
                    </a:ext>
                  </a:extLst>
                </a:gridCol>
                <a:gridCol w="4818983"/>
                <a:gridCol w="1042409"/>
              </a:tblGrid>
              <a:tr h="1152129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№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Раздел </a:t>
                      </a:r>
                      <a:r>
                        <a:rPr lang="ru-RU" sz="1000" dirty="0">
                          <a:effectLst/>
                        </a:rPr>
                        <a:t>в примерной рабочей  программе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Отсутствующие </a:t>
                      </a:r>
                      <a:r>
                        <a:rPr lang="ru-RU" sz="1000" dirty="0">
                          <a:effectLst/>
                        </a:rPr>
                        <a:t>элементы содержания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Рекомендации по компенсации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(при отсутствии элементов содержания)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extLst>
                  <a:ext uri="{0D108BD9-81ED-4DB2-BD59-A6C34878D82A}">
                    <a16:rowId xmlns="" xmlns:a16="http://schemas.microsoft.com/office/drawing/2014/main" val="3725049399"/>
                  </a:ext>
                </a:extLst>
              </a:tr>
              <a:tr h="201833"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 marL="48539" marR="4853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79383758"/>
                  </a:ext>
                </a:extLst>
              </a:tr>
              <a:tr h="33594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Натуральные числа и нуль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Дроби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Решение </a:t>
                      </a:r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текстовых </a:t>
                      </a:r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задач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Наглядная </a:t>
                      </a:r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геометрия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Делители и кратные числа, разложение на множители. Простые и составные числа. Признаки делимости на 2, 5, 10, 3, 9.</a:t>
                      </a:r>
                    </a:p>
                    <a:p>
                      <a:endParaRPr lang="ru-RU" sz="11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1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Основное свойство дроби. Сокращение дробей. Приведение дроби</a:t>
                      </a:r>
                    </a:p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 новому знаменателю. Сравнение дробей.</a:t>
                      </a:r>
                    </a:p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Сложение и вычитание дробей. Умножение и деление дробей;</a:t>
                      </a:r>
                    </a:p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взаимно-обратные дроби. Нахождение части целого и целого по его части.</a:t>
                      </a:r>
                    </a:p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Решение логических задач. Решение задач перебором всех возможных вариантов.</a:t>
                      </a:r>
                    </a:p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Решение задач, содержащих зависимости, связывающие величины: скорость, время, расстояние; цена, количество, стоимость.</a:t>
                      </a:r>
                    </a:p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Решение основных задач на дроби.  Представление данных в виде таблиц, столбчатых диаграмм</a:t>
                      </a:r>
                    </a:p>
                    <a:p>
                      <a:endParaRPr lang="ru-RU" sz="11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Изображение простейших многогранников. Развёртки куба и параллелепипеда. Создание моделей многогранников (из бумаги, проволоки, пластилина и др.)</a:t>
                      </a:r>
                      <a:endParaRPr lang="ru-RU" sz="11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extLst>
                  <a:ext uri="{0D108BD9-81ED-4DB2-BD59-A6C34878D82A}">
                    <a16:rowId xmlns="" xmlns:a16="http://schemas.microsoft.com/office/drawing/2014/main" val="3228369978"/>
                  </a:ext>
                </a:extLst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0" y="2132856"/>
            <a:ext cx="1676400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293096"/>
            <a:ext cx="1657350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311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564" y="1015541"/>
            <a:ext cx="8388932" cy="541251"/>
          </a:xfrm>
        </p:spPr>
        <p:txBody>
          <a:bodyPr>
            <a:noAutofit/>
          </a:bodyPr>
          <a:lstStyle/>
          <a:p>
            <a:r>
              <a:rPr lang="ru-RU" sz="1800" b="1" dirty="0"/>
              <a:t>Анализ содержания учебников по </a:t>
            </a:r>
            <a:r>
              <a:rPr lang="ru-RU" sz="1800" b="1" dirty="0" smtClean="0"/>
              <a:t>математике </a:t>
            </a:r>
            <a:r>
              <a:rPr lang="ru-RU" sz="1800" b="1" dirty="0"/>
              <a:t>и обновленный ФГОС ООО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(на соответствие содержанию примерной рабочей программы по </a:t>
            </a:r>
            <a:r>
              <a:rPr lang="ru-RU" sz="1800" b="1" dirty="0" smtClean="0"/>
              <a:t>математике</a:t>
            </a:r>
            <a:r>
              <a:rPr lang="ru-RU" sz="1800" b="1" dirty="0"/>
              <a:t>)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556792"/>
            <a:ext cx="9036496" cy="4353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u="sng" dirty="0">
                <a:solidFill>
                  <a:srgbClr val="C00000"/>
                </a:solidFill>
              </a:rPr>
              <a:t>Учебник  </a:t>
            </a:r>
            <a:r>
              <a:rPr lang="ru-RU" sz="1800" b="1" u="sng" dirty="0" smtClean="0">
                <a:solidFill>
                  <a:srgbClr val="C00000"/>
                </a:solidFill>
              </a:rPr>
              <a:t>«Математика.6класс</a:t>
            </a:r>
            <a:r>
              <a:rPr lang="ru-RU" sz="1800" b="1" u="sng" dirty="0">
                <a:solidFill>
                  <a:srgbClr val="C00000"/>
                </a:solidFill>
              </a:rPr>
              <a:t>» </a:t>
            </a:r>
            <a:r>
              <a:rPr lang="ru-RU" sz="1800" b="1" u="sng" dirty="0" err="1" smtClean="0">
                <a:solidFill>
                  <a:srgbClr val="C00000"/>
                </a:solidFill>
              </a:rPr>
              <a:t>автор_</a:t>
            </a:r>
            <a:r>
              <a:rPr lang="ru-RU" sz="1800" b="1" dirty="0" err="1">
                <a:solidFill>
                  <a:srgbClr val="C00000"/>
                </a:solidFill>
              </a:rPr>
              <a:t>Дорофеев</a:t>
            </a:r>
            <a:r>
              <a:rPr lang="ru-RU" sz="1800" b="1" dirty="0">
                <a:solidFill>
                  <a:srgbClr val="C00000"/>
                </a:solidFill>
              </a:rPr>
              <a:t> Г. В.</a:t>
            </a:r>
            <a:r>
              <a:rPr lang="ru-RU" sz="1800" b="1" u="sng" dirty="0" smtClean="0">
                <a:solidFill>
                  <a:srgbClr val="C00000"/>
                </a:solidFill>
              </a:rPr>
              <a:t>. </a:t>
            </a:r>
            <a:r>
              <a:rPr lang="ru-RU" sz="1800" b="1" u="sng" dirty="0">
                <a:solidFill>
                  <a:srgbClr val="C00000"/>
                </a:solidFill>
              </a:rPr>
              <a:t>издательство </a:t>
            </a:r>
            <a:r>
              <a:rPr lang="ru-RU" sz="1800" b="1" u="sng" dirty="0" smtClean="0">
                <a:solidFill>
                  <a:srgbClr val="C00000"/>
                </a:solidFill>
              </a:rPr>
              <a:t>«Просвещение», </a:t>
            </a:r>
            <a:r>
              <a:rPr lang="ru-RU" sz="1800" b="1" u="sng" dirty="0">
                <a:solidFill>
                  <a:srgbClr val="C00000"/>
                </a:solidFill>
              </a:rPr>
              <a:t>2019 год</a:t>
            </a:r>
            <a:endParaRPr lang="ru-RU" sz="1800" b="1" dirty="0">
              <a:solidFill>
                <a:srgbClr val="C00000"/>
              </a:solidFill>
            </a:endParaRPr>
          </a:p>
          <a:p>
            <a:endParaRPr lang="ru-RU" sz="2400" dirty="0"/>
          </a:p>
        </p:txBody>
      </p:sp>
      <p:pic>
        <p:nvPicPr>
          <p:cNvPr id="6" name="Picture 4" descr="\\Fs\go\o\cto\Shapovalov_D_V\Логотип ИРООО прозрачный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450"/>
            <a:ext cx="1224136" cy="1225550"/>
          </a:xfrm>
          <a:prstGeom prst="roundRect">
            <a:avLst>
              <a:gd name="adj" fmla="val 8594"/>
            </a:avLst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7" name="Прямоугольник 6"/>
          <p:cNvSpPr/>
          <p:nvPr/>
        </p:nvSpPr>
        <p:spPr bwMode="auto">
          <a:xfrm>
            <a:off x="1331640" y="188913"/>
            <a:ext cx="7704856" cy="72072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4F81BD">
                    <a:lumMod val="50000"/>
                  </a:srgbClr>
                </a:solidFill>
              </a:rPr>
              <a:t>Рекомендации по использованию УМК из действующего федерального перечня при переходе на обновленные </a:t>
            </a:r>
            <a:r>
              <a:rPr lang="ru-RU" sz="2000" b="1" dirty="0" smtClean="0">
                <a:solidFill>
                  <a:srgbClr val="4F81BD">
                    <a:lumMod val="50000"/>
                  </a:srgbClr>
                </a:solidFill>
              </a:rPr>
              <a:t>ФГОС </a:t>
            </a:r>
            <a:endParaRPr lang="ru-RU" sz="2000" b="1" dirty="0">
              <a:solidFill>
                <a:srgbClr val="4F81BD">
                  <a:lumMod val="50000"/>
                </a:srgb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486464"/>
              </p:ext>
            </p:extLst>
          </p:nvPr>
        </p:nvGraphicFramePr>
        <p:xfrm>
          <a:off x="2084753" y="1988839"/>
          <a:ext cx="6879735" cy="47858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8583">
                  <a:extLst>
                    <a:ext uri="{9D8B030D-6E8A-4147-A177-3AD203B41FA5}">
                      <a16:colId xmlns="" xmlns:a16="http://schemas.microsoft.com/office/drawing/2014/main" val="2288340260"/>
                    </a:ext>
                  </a:extLst>
                </a:gridCol>
                <a:gridCol w="1051622">
                  <a:extLst>
                    <a:ext uri="{9D8B030D-6E8A-4147-A177-3AD203B41FA5}">
                      <a16:colId xmlns="" xmlns:a16="http://schemas.microsoft.com/office/drawing/2014/main" val="3418741856"/>
                    </a:ext>
                  </a:extLst>
                </a:gridCol>
                <a:gridCol w="3973346"/>
                <a:gridCol w="1656184"/>
              </a:tblGrid>
              <a:tr h="1152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№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Раздел </a:t>
                      </a:r>
                      <a:r>
                        <a:rPr lang="ru-RU" sz="1000" dirty="0">
                          <a:effectLst/>
                        </a:rPr>
                        <a:t>в примерной рабочей  программе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Отсутствующие </a:t>
                      </a:r>
                      <a:r>
                        <a:rPr lang="ru-RU" sz="1000" dirty="0">
                          <a:effectLst/>
                        </a:rPr>
                        <a:t>элементы содержания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Рекомендации по компенсации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(при отсутствии элементов содержания)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extLst>
                  <a:ext uri="{0D108BD9-81ED-4DB2-BD59-A6C34878D82A}">
                    <a16:rowId xmlns="" xmlns:a16="http://schemas.microsoft.com/office/drawing/2014/main" val="3725049399"/>
                  </a:ext>
                </a:extLst>
              </a:tr>
              <a:tr h="201833"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 marL="48539" marR="4853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79383758"/>
                  </a:ext>
                </a:extLst>
              </a:tr>
              <a:tr h="33594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Натуральные числа</a:t>
                      </a:r>
                      <a:endParaRPr lang="ru-RU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Дроби</a:t>
                      </a:r>
                      <a:endParaRPr lang="ru-RU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Положительные и отрицательные числа</a:t>
                      </a:r>
                      <a:endParaRPr lang="ru-RU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Решение текстовых задач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Наглядная геометрия</a:t>
                      </a:r>
                      <a:endParaRPr lang="ru-RU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Арифметические действия с многозначными натуральными числами. Числовые выражения, порядок действий, использование скобок. Использование при вычислениях переместительного и сочетательного свойств сложения и умножения, распределительного свойства умножения</a:t>
                      </a:r>
                    </a:p>
                    <a:p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Обыкновенная дробь, основное свойство дроби, сокращение дробей. Сравнение и упорядочивание дробей. Решение задач на нахождение части от целого и целого по его части. Дробное число как результат деления.</a:t>
                      </a:r>
                    </a:p>
                    <a:p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Арифметические действия и числовые выражения с обыкновенными и десятичными дробями.</a:t>
                      </a:r>
                    </a:p>
                    <a:p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Координаты точки на плоскости, абсцисса и ордината. Построение точек и фигур на координатной плоскости.</a:t>
                      </a:r>
                    </a:p>
                    <a:p>
                      <a:endParaRPr lang="ru-RU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Оценка и прикидка, округление результата.</a:t>
                      </a:r>
                    </a:p>
                    <a:p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Создание моделей пространственных фигур (из бумаги, проволоки, пластилина и др.)</a:t>
                      </a:r>
                    </a:p>
                    <a:p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Измерение расстояний: между двумя точками, от точки до прямой; длина маршрута на квадратной сетке.</a:t>
                      </a:r>
                    </a:p>
                    <a:p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Измерение и построение углов с помощью транспортира. Виды треугольников: остроугольный, прямоугольный, тупоугольный; равнобедренный, равносторонний.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extLst>
                  <a:ext uri="{0D108BD9-81ED-4DB2-BD59-A6C34878D82A}">
                    <a16:rowId xmlns="" xmlns:a16="http://schemas.microsoft.com/office/drawing/2014/main" val="3228369978"/>
                  </a:ext>
                </a:extLst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204864"/>
            <a:ext cx="1976851" cy="268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059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564" y="1015541"/>
            <a:ext cx="8388932" cy="541251"/>
          </a:xfrm>
        </p:spPr>
        <p:txBody>
          <a:bodyPr>
            <a:noAutofit/>
          </a:bodyPr>
          <a:lstStyle/>
          <a:p>
            <a:r>
              <a:rPr lang="ru-RU" sz="1800" b="1" dirty="0"/>
              <a:t>Анализ содержания учебников по </a:t>
            </a:r>
            <a:r>
              <a:rPr lang="ru-RU" sz="1800" b="1" dirty="0" smtClean="0"/>
              <a:t>математике </a:t>
            </a:r>
            <a:r>
              <a:rPr lang="ru-RU" sz="1800" b="1" dirty="0"/>
              <a:t>и обновленный ФГОС ООО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(на соответствие содержанию примерной рабочей программы по </a:t>
            </a:r>
            <a:r>
              <a:rPr lang="ru-RU" sz="1800" b="1" dirty="0" smtClean="0"/>
              <a:t>математике</a:t>
            </a:r>
            <a:r>
              <a:rPr lang="ru-RU" sz="1800" b="1" dirty="0"/>
              <a:t>)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556792"/>
            <a:ext cx="9036496" cy="4353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u="sng" dirty="0">
                <a:solidFill>
                  <a:srgbClr val="C00000"/>
                </a:solidFill>
              </a:rPr>
              <a:t>Учебник  </a:t>
            </a:r>
            <a:r>
              <a:rPr lang="ru-RU" sz="1800" b="1" u="sng" dirty="0" smtClean="0">
                <a:solidFill>
                  <a:srgbClr val="C00000"/>
                </a:solidFill>
              </a:rPr>
              <a:t>«Математика. </a:t>
            </a:r>
            <a:r>
              <a:rPr lang="ru-RU" sz="1800" b="1" u="sng" dirty="0" smtClean="0">
                <a:solidFill>
                  <a:srgbClr val="C00000"/>
                </a:solidFill>
              </a:rPr>
              <a:t>6 класс</a:t>
            </a:r>
            <a:r>
              <a:rPr lang="ru-RU" sz="1800" b="1" u="sng" dirty="0">
                <a:solidFill>
                  <a:srgbClr val="C00000"/>
                </a:solidFill>
              </a:rPr>
              <a:t>» </a:t>
            </a:r>
            <a:r>
              <a:rPr lang="ru-RU" sz="1800" b="1" dirty="0" smtClean="0">
                <a:solidFill>
                  <a:srgbClr val="FF0000"/>
                </a:solidFill>
              </a:rPr>
              <a:t>УМК </a:t>
            </a:r>
            <a:r>
              <a:rPr lang="ru-RU" sz="1800" b="1" dirty="0" smtClean="0">
                <a:solidFill>
                  <a:srgbClr val="FF0000"/>
                </a:solidFill>
              </a:rPr>
              <a:t>Никольского С.М. и </a:t>
            </a:r>
            <a:r>
              <a:rPr lang="ru-RU" sz="1800" b="1" dirty="0">
                <a:solidFill>
                  <a:srgbClr val="FF0000"/>
                </a:solidFill>
              </a:rPr>
              <a:t>др.</a:t>
            </a:r>
            <a:r>
              <a:rPr lang="ru-RU" sz="1800" b="1" dirty="0" smtClean="0">
                <a:solidFill>
                  <a:srgbClr val="FF0000"/>
                </a:solidFill>
              </a:rPr>
              <a:t> </a:t>
            </a:r>
            <a:r>
              <a:rPr lang="ru-RU" sz="1800" b="1" dirty="0" smtClean="0">
                <a:solidFill>
                  <a:srgbClr val="FF0000"/>
                </a:solidFill>
              </a:rPr>
              <a:t>издательство </a:t>
            </a:r>
            <a:r>
              <a:rPr lang="ru-RU" sz="1800" b="1" u="sng" dirty="0" smtClean="0">
                <a:solidFill>
                  <a:srgbClr val="C00000"/>
                </a:solidFill>
              </a:rPr>
              <a:t>«Просвещение», </a:t>
            </a:r>
            <a:r>
              <a:rPr lang="ru-RU" sz="1800" b="1" u="sng" dirty="0">
                <a:solidFill>
                  <a:srgbClr val="C00000"/>
                </a:solidFill>
              </a:rPr>
              <a:t>2019 год</a:t>
            </a:r>
            <a:endParaRPr lang="ru-RU" sz="1800" b="1" dirty="0">
              <a:solidFill>
                <a:srgbClr val="C00000"/>
              </a:solidFill>
            </a:endParaRPr>
          </a:p>
          <a:p>
            <a:endParaRPr lang="ru-RU" sz="2400" dirty="0"/>
          </a:p>
        </p:txBody>
      </p:sp>
      <p:pic>
        <p:nvPicPr>
          <p:cNvPr id="6" name="Picture 4" descr="\\Fs\go\o\cto\Shapovalov_D_V\Логотип ИРООО прозрачный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450"/>
            <a:ext cx="1224136" cy="1225550"/>
          </a:xfrm>
          <a:prstGeom prst="roundRect">
            <a:avLst>
              <a:gd name="adj" fmla="val 8594"/>
            </a:avLst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7" name="Прямоугольник 6"/>
          <p:cNvSpPr/>
          <p:nvPr/>
        </p:nvSpPr>
        <p:spPr bwMode="auto">
          <a:xfrm>
            <a:off x="1331640" y="188913"/>
            <a:ext cx="7704856" cy="72072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4F81BD">
                    <a:lumMod val="50000"/>
                  </a:srgbClr>
                </a:solidFill>
              </a:rPr>
              <a:t>Рекомендации по использованию УМК из действующего федерального перечня при переходе на обновленные </a:t>
            </a:r>
            <a:r>
              <a:rPr lang="ru-RU" sz="2000" b="1" dirty="0" smtClean="0">
                <a:solidFill>
                  <a:srgbClr val="4F81BD">
                    <a:lumMod val="50000"/>
                  </a:srgbClr>
                </a:solidFill>
              </a:rPr>
              <a:t>ФГОС </a:t>
            </a:r>
            <a:endParaRPr lang="ru-RU" sz="2000" b="1" dirty="0">
              <a:solidFill>
                <a:srgbClr val="4F81BD">
                  <a:lumMod val="50000"/>
                </a:srgb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402664"/>
              </p:ext>
            </p:extLst>
          </p:nvPr>
        </p:nvGraphicFramePr>
        <p:xfrm>
          <a:off x="1890995" y="783351"/>
          <a:ext cx="7163088" cy="60746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522">
                  <a:extLst>
                    <a:ext uri="{9D8B030D-6E8A-4147-A177-3AD203B41FA5}">
                      <a16:colId xmlns="" xmlns:a16="http://schemas.microsoft.com/office/drawing/2014/main" val="2288340260"/>
                    </a:ext>
                  </a:extLst>
                </a:gridCol>
                <a:gridCol w="76984"/>
                <a:gridCol w="1097190">
                  <a:extLst>
                    <a:ext uri="{9D8B030D-6E8A-4147-A177-3AD203B41FA5}">
                      <a16:colId xmlns="" xmlns:a16="http://schemas.microsoft.com/office/drawing/2014/main" val="3418741856"/>
                    </a:ext>
                  </a:extLst>
                </a:gridCol>
                <a:gridCol w="4818983"/>
                <a:gridCol w="1042409"/>
              </a:tblGrid>
              <a:tr h="1152129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№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Раздел </a:t>
                      </a:r>
                      <a:r>
                        <a:rPr lang="ru-RU" sz="1000" dirty="0">
                          <a:effectLst/>
                        </a:rPr>
                        <a:t>в примерной рабочей  программе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Отсутствующие </a:t>
                      </a:r>
                      <a:r>
                        <a:rPr lang="ru-RU" sz="1000" dirty="0">
                          <a:effectLst/>
                        </a:rPr>
                        <a:t>элементы содержания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Рекомендации по компенсации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(при отсутствии элементов содержания)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extLst>
                  <a:ext uri="{0D108BD9-81ED-4DB2-BD59-A6C34878D82A}">
                    <a16:rowId xmlns="" xmlns:a16="http://schemas.microsoft.com/office/drawing/2014/main" val="3725049399"/>
                  </a:ext>
                </a:extLst>
              </a:tr>
              <a:tr h="201833"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 marL="48539" marR="4853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79383758"/>
                  </a:ext>
                </a:extLst>
              </a:tr>
              <a:tr h="33594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Натуральные числа и нуль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Дроби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Буквенные выражения</a:t>
                      </a:r>
                      <a:endParaRPr lang="ru-RU" sz="12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Решение </a:t>
                      </a:r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текстовых </a:t>
                      </a:r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задач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Наглядная </a:t>
                      </a:r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геометрия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Арифметические действия с многозначными натуральными числами. Числовые выражения, порядок действий, использование скобок. Использование при вычислениях переместительного и сочетательного свойств сложения и умножения, распределительного свойства умножения</a:t>
                      </a:r>
                    </a:p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Арифметические действия и числовые выражения с обыкновенными и десятичными дробями</a:t>
                      </a:r>
                      <a:endParaRPr lang="ru-RU" sz="11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Формулы; формулы периметра и площади прямоугольника, квадрата, объёма параллелепипеда и куба</a:t>
                      </a:r>
                    </a:p>
                    <a:p>
                      <a:endParaRPr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Решение задач, содержащих зависимости, связывающих величины: скорость, время, расстояние; цена, количество, стоимость; производительность, время, объём работы. Единицы измерения: массы, стоимости; расстояния, времени, скорости. Связь между единицами измерения каждой величины. Решение задач, связанных с отношением, пропорциональностью величин, процентами; решение основных задач на дроби и проценты.  </a:t>
                      </a:r>
                    </a:p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Оценка и прикидка, округление результата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r>
                        <a:rPr lang="ru-RU" sz="11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Равновеликие фигуры. 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Наглядные представления о пространственных фигурах: куб, параллелепипед, призма, пирамида, шар, сфера, конус, цилиндр. Изображение пространственных фигур. </a:t>
                      </a:r>
                      <a:r>
                        <a:rPr lang="ru-RU" sz="11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Примеры сечений. Многогранники. Правильные многогранники. 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Примеры развёрток многогранников, цилиндра и конуса.</a:t>
                      </a:r>
                    </a:p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Наглядные представления о пространственных фигурах: параллелепипед, куб, призма, пирамида, конус, цилиндр, шар и сфера. Изображение пространственных фигур. Примеры развёрток многогранников, цилиндра и конуса. Создание моделей пространственных фигур (из бумаги, проволоки, пластилина и др.). Понятие объёма; единицы измерения объёма. Объём прямоугольного параллелепипеда, куба.</a:t>
                      </a: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extLst>
                  <a:ext uri="{0D108BD9-81ED-4DB2-BD59-A6C34878D82A}">
                    <a16:rowId xmlns="" xmlns:a16="http://schemas.microsoft.com/office/drawing/2014/main" val="3228369978"/>
                  </a:ext>
                </a:extLst>
              </a:tr>
            </a:tbl>
          </a:graphicData>
        </a:graphic>
      </p:graphicFrame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3" cstate="print"/>
          <a:srcRect l="29531" t="31100" r="50388" b="22700"/>
          <a:stretch>
            <a:fillRect/>
          </a:stretch>
        </p:blipFill>
        <p:spPr bwMode="auto">
          <a:xfrm>
            <a:off x="40951" y="2285231"/>
            <a:ext cx="1724919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560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564" y="1015541"/>
            <a:ext cx="8388932" cy="541251"/>
          </a:xfrm>
        </p:spPr>
        <p:txBody>
          <a:bodyPr>
            <a:noAutofit/>
          </a:bodyPr>
          <a:lstStyle/>
          <a:p>
            <a:r>
              <a:rPr lang="ru-RU" sz="1800" b="1" dirty="0"/>
              <a:t>Анализ содержания учебников по </a:t>
            </a:r>
            <a:r>
              <a:rPr lang="ru-RU" sz="1800" b="1" dirty="0" smtClean="0"/>
              <a:t>математике </a:t>
            </a:r>
            <a:r>
              <a:rPr lang="ru-RU" sz="1800" b="1" dirty="0"/>
              <a:t>и обновленный ФГОС ООО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(на соответствие содержанию примерной рабочей программы по </a:t>
            </a:r>
            <a:r>
              <a:rPr lang="ru-RU" sz="1800" b="1" dirty="0" smtClean="0"/>
              <a:t>математике</a:t>
            </a:r>
            <a:r>
              <a:rPr lang="ru-RU" sz="1800" b="1" dirty="0"/>
              <a:t>)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556792"/>
            <a:ext cx="9036496" cy="4353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u="sng" dirty="0">
                <a:solidFill>
                  <a:srgbClr val="C00000"/>
                </a:solidFill>
              </a:rPr>
              <a:t>Учебник  </a:t>
            </a:r>
            <a:r>
              <a:rPr lang="ru-RU" sz="1800" b="1" u="sng" dirty="0" smtClean="0">
                <a:solidFill>
                  <a:srgbClr val="C00000"/>
                </a:solidFill>
              </a:rPr>
              <a:t>«Математика. 6 </a:t>
            </a:r>
            <a:r>
              <a:rPr lang="ru-RU" sz="1800" b="1" u="sng" dirty="0">
                <a:solidFill>
                  <a:srgbClr val="C00000"/>
                </a:solidFill>
              </a:rPr>
              <a:t>класс» </a:t>
            </a:r>
            <a:r>
              <a:rPr lang="ru-RU" sz="1800" b="1" u="sng" dirty="0" smtClean="0">
                <a:solidFill>
                  <a:srgbClr val="C00000"/>
                </a:solidFill>
              </a:rPr>
              <a:t>УМК Мерзляк издательство «Просвещение», </a:t>
            </a:r>
            <a:r>
              <a:rPr lang="ru-RU" sz="1800" b="1" u="sng" dirty="0">
                <a:solidFill>
                  <a:srgbClr val="C00000"/>
                </a:solidFill>
              </a:rPr>
              <a:t>2019 год</a:t>
            </a:r>
            <a:endParaRPr lang="ru-RU" sz="1800" b="1" dirty="0">
              <a:solidFill>
                <a:srgbClr val="C00000"/>
              </a:solidFill>
            </a:endParaRPr>
          </a:p>
          <a:p>
            <a:endParaRPr lang="ru-RU" sz="2400" dirty="0"/>
          </a:p>
        </p:txBody>
      </p:sp>
      <p:pic>
        <p:nvPicPr>
          <p:cNvPr id="6" name="Picture 4" descr="\\Fs\go\o\cto\Shapovalov_D_V\Логотип ИРООО прозрачный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450"/>
            <a:ext cx="1224136" cy="1225550"/>
          </a:xfrm>
          <a:prstGeom prst="roundRect">
            <a:avLst>
              <a:gd name="adj" fmla="val 8594"/>
            </a:avLst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7" name="Прямоугольник 6"/>
          <p:cNvSpPr/>
          <p:nvPr/>
        </p:nvSpPr>
        <p:spPr bwMode="auto">
          <a:xfrm>
            <a:off x="1331640" y="188913"/>
            <a:ext cx="7704856" cy="72072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4F81BD">
                    <a:lumMod val="50000"/>
                  </a:srgbClr>
                </a:solidFill>
              </a:rPr>
              <a:t>Рекомендации по использованию УМК из действующего федерального перечня при переходе на обновленные </a:t>
            </a:r>
            <a:r>
              <a:rPr lang="ru-RU" sz="2000" b="1" dirty="0" smtClean="0">
                <a:solidFill>
                  <a:srgbClr val="4F81BD">
                    <a:lumMod val="50000"/>
                  </a:srgbClr>
                </a:solidFill>
              </a:rPr>
              <a:t>ФГОС </a:t>
            </a:r>
            <a:endParaRPr lang="ru-RU" sz="2000" b="1" dirty="0">
              <a:solidFill>
                <a:srgbClr val="4F81BD">
                  <a:lumMod val="50000"/>
                </a:srgb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3917256"/>
              </p:ext>
            </p:extLst>
          </p:nvPr>
        </p:nvGraphicFramePr>
        <p:xfrm>
          <a:off x="1980912" y="1849008"/>
          <a:ext cx="7163088" cy="50089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522">
                  <a:extLst>
                    <a:ext uri="{9D8B030D-6E8A-4147-A177-3AD203B41FA5}">
                      <a16:colId xmlns="" xmlns:a16="http://schemas.microsoft.com/office/drawing/2014/main" val="2288340260"/>
                    </a:ext>
                  </a:extLst>
                </a:gridCol>
                <a:gridCol w="76984"/>
                <a:gridCol w="1097190">
                  <a:extLst>
                    <a:ext uri="{9D8B030D-6E8A-4147-A177-3AD203B41FA5}">
                      <a16:colId xmlns="" xmlns:a16="http://schemas.microsoft.com/office/drawing/2014/main" val="3418741856"/>
                    </a:ext>
                  </a:extLst>
                </a:gridCol>
                <a:gridCol w="4818983"/>
                <a:gridCol w="1042409"/>
              </a:tblGrid>
              <a:tr h="1152129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№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Раздел </a:t>
                      </a:r>
                      <a:r>
                        <a:rPr lang="ru-RU" sz="1000" dirty="0">
                          <a:effectLst/>
                        </a:rPr>
                        <a:t>в примерной рабочей  программе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Отсутствующие </a:t>
                      </a:r>
                      <a:r>
                        <a:rPr lang="ru-RU" sz="1000" dirty="0">
                          <a:effectLst/>
                        </a:rPr>
                        <a:t>элементы содержания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Рекомендации по компенсации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(при отсутствии элементов содержания)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extLst>
                  <a:ext uri="{0D108BD9-81ED-4DB2-BD59-A6C34878D82A}">
                    <a16:rowId xmlns="" xmlns:a16="http://schemas.microsoft.com/office/drawing/2014/main" val="3725049399"/>
                  </a:ext>
                </a:extLst>
              </a:tr>
              <a:tr h="201833"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 marL="48539" marR="4853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79383758"/>
                  </a:ext>
                </a:extLst>
              </a:tr>
              <a:tr h="33594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Натуральные числа и нуль</a:t>
                      </a:r>
                      <a:endParaRPr lang="ru-RU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Дроби</a:t>
                      </a:r>
                      <a:endParaRPr lang="ru-RU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Положительные </a:t>
                      </a:r>
                      <a:r>
                        <a:rPr lang="ru-RU" sz="9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отрицательные числа</a:t>
                      </a:r>
                      <a:endParaRPr lang="ru-RU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Буквенные выражения</a:t>
                      </a:r>
                      <a:endParaRPr lang="ru-RU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Решение текстовых задач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Наглядная геометрия</a:t>
                      </a:r>
                      <a:endParaRPr lang="ru-RU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Арифметические действия с многозначными натуральными числами. Числовые выражения, порядок действий, использование скобок. Использование при вычислениях переместительного и сочетательного свойств сложения и умножения, распределительного свойства умножения. Округление натуральных чисел.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Обыкновенная дробь, основное свойство дроби, сокращение дробей. Сравнение и упорядочивание дробей. Решение задач на нахождение части от целого и целого по его части. Дробное число как результат деления.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Арифметические действия и числовые выражения с обыкновенными и десятичными дробями.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Понятие процента. Вычисление процента от величины и величины по её проценту. Выражение процентов десятичными дробями. Решение задач на проценты. Выражение отношения величин в процентах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Прямоугольная система координат на плоскости. Координаты точки на плоскости, абсцисса и ордината. Построение точек и фигур на координатной плоскости.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Буквенные выражения и числовые подстановки. Буквенные равенства, нахождение неизвестного компонента. Формулы; формулы периметра и площади прямоугольника, квадрата, объёма параллелепипеда и куба</a:t>
                      </a:r>
                    </a:p>
                    <a:p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Оценка и прикидка, округление результата.</a:t>
                      </a:r>
                    </a:p>
                    <a:p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Измерение расстояний: между двумя точками, от точки до прямой; длина маршрута на квадратной сетке</a:t>
                      </a:r>
                    </a:p>
                    <a:p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Измерение и построение углов с помощью транспортира.</a:t>
                      </a:r>
                    </a:p>
                    <a:p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Создание моделей пространственных фигур (из бумаги, проволоки, пластилина и др</a:t>
                      </a:r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.).</a:t>
                      </a:r>
                      <a:endParaRPr lang="ru-RU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extLst>
                  <a:ext uri="{0D108BD9-81ED-4DB2-BD59-A6C34878D82A}">
                    <a16:rowId xmlns="" xmlns:a16="http://schemas.microsoft.com/office/drawing/2014/main" val="3228369978"/>
                  </a:ext>
                </a:extLst>
              </a:tr>
            </a:tbl>
          </a:graphicData>
        </a:graphic>
      </p:graphicFrame>
      <p:pic>
        <p:nvPicPr>
          <p:cNvPr id="9" name="Picture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51520" y="2060848"/>
            <a:ext cx="1558040" cy="2107941"/>
          </a:xfrm>
          <a:prstGeom prst="rect">
            <a:avLst/>
          </a:prstGeom>
          <a:noFill/>
          <a:ln>
            <a:noFill/>
          </a:ln>
          <a:effectLst>
            <a:outerShdw dist="38096" dir="2700000" algn="tl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6528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564" y="1015541"/>
            <a:ext cx="8388932" cy="541251"/>
          </a:xfrm>
        </p:spPr>
        <p:txBody>
          <a:bodyPr>
            <a:noAutofit/>
          </a:bodyPr>
          <a:lstStyle/>
          <a:p>
            <a:r>
              <a:rPr lang="ru-RU" sz="1800" b="1" dirty="0"/>
              <a:t>Анализ содержания учебников по </a:t>
            </a:r>
            <a:r>
              <a:rPr lang="ru-RU" sz="1800" b="1" dirty="0" smtClean="0"/>
              <a:t>математике </a:t>
            </a:r>
            <a:r>
              <a:rPr lang="ru-RU" sz="1800" b="1" dirty="0"/>
              <a:t>и обновленный ФГОС ООО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(на соответствие содержанию примерной рабочей программы по </a:t>
            </a:r>
            <a:r>
              <a:rPr lang="ru-RU" sz="1800" b="1" dirty="0" smtClean="0"/>
              <a:t>математике</a:t>
            </a:r>
            <a:r>
              <a:rPr lang="ru-RU" sz="1800" b="1" dirty="0"/>
              <a:t>)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556792"/>
            <a:ext cx="9036496" cy="4353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u="sng" dirty="0">
                <a:solidFill>
                  <a:srgbClr val="C00000"/>
                </a:solidFill>
              </a:rPr>
              <a:t>Учебник  </a:t>
            </a:r>
            <a:r>
              <a:rPr lang="ru-RU" sz="1800" b="1" u="sng" dirty="0" smtClean="0">
                <a:solidFill>
                  <a:srgbClr val="C00000"/>
                </a:solidFill>
              </a:rPr>
              <a:t>«Математика. 6 </a:t>
            </a:r>
            <a:r>
              <a:rPr lang="ru-RU" sz="1800" b="1" u="sng" dirty="0">
                <a:solidFill>
                  <a:srgbClr val="C00000"/>
                </a:solidFill>
              </a:rPr>
              <a:t>класс» </a:t>
            </a:r>
            <a:r>
              <a:rPr lang="ru-RU" sz="1800" b="1" dirty="0">
                <a:solidFill>
                  <a:srgbClr val="FF0000"/>
                </a:solidFill>
              </a:rPr>
              <a:t>УМК </a:t>
            </a:r>
            <a:r>
              <a:rPr lang="ru-RU" sz="1800" b="1" dirty="0" err="1">
                <a:solidFill>
                  <a:srgbClr val="FF0000"/>
                </a:solidFill>
              </a:rPr>
              <a:t>Виленкина</a:t>
            </a:r>
            <a:r>
              <a:rPr lang="ru-RU" sz="1800" b="1" dirty="0">
                <a:solidFill>
                  <a:srgbClr val="FF0000"/>
                </a:solidFill>
              </a:rPr>
              <a:t> Н.Я. и др. издательство </a:t>
            </a:r>
            <a:r>
              <a:rPr lang="ru-RU" sz="1800" b="1" u="sng" dirty="0">
                <a:solidFill>
                  <a:srgbClr val="C00000"/>
                </a:solidFill>
              </a:rPr>
              <a:t>«Мнемозина», 2019 </a:t>
            </a:r>
            <a:r>
              <a:rPr lang="ru-RU" sz="1800" b="1" u="sng" dirty="0">
                <a:solidFill>
                  <a:srgbClr val="C00000"/>
                </a:solidFill>
              </a:rPr>
              <a:t>год</a:t>
            </a:r>
            <a:endParaRPr lang="ru-RU" sz="1800" b="1" dirty="0">
              <a:solidFill>
                <a:srgbClr val="C00000"/>
              </a:solidFill>
            </a:endParaRPr>
          </a:p>
          <a:p>
            <a:endParaRPr lang="ru-RU" sz="2400" dirty="0"/>
          </a:p>
        </p:txBody>
      </p:sp>
      <p:pic>
        <p:nvPicPr>
          <p:cNvPr id="6" name="Picture 4" descr="\\Fs\go\o\cto\Shapovalov_D_V\Логотип ИРООО прозрачный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450"/>
            <a:ext cx="1224136" cy="1225550"/>
          </a:xfrm>
          <a:prstGeom prst="roundRect">
            <a:avLst>
              <a:gd name="adj" fmla="val 8594"/>
            </a:avLst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7" name="Прямоугольник 6"/>
          <p:cNvSpPr/>
          <p:nvPr/>
        </p:nvSpPr>
        <p:spPr bwMode="auto">
          <a:xfrm>
            <a:off x="1331640" y="188913"/>
            <a:ext cx="7704856" cy="72072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4F81BD">
                    <a:lumMod val="50000"/>
                  </a:srgbClr>
                </a:solidFill>
              </a:rPr>
              <a:t>Рекомендации по использованию УМК из действующего федерального перечня при переходе на обновленные </a:t>
            </a:r>
            <a:r>
              <a:rPr lang="ru-RU" sz="2000" b="1" dirty="0" smtClean="0">
                <a:solidFill>
                  <a:srgbClr val="4F81BD">
                    <a:lumMod val="50000"/>
                  </a:srgbClr>
                </a:solidFill>
              </a:rPr>
              <a:t>ФГОС </a:t>
            </a:r>
            <a:endParaRPr lang="ru-RU" sz="2000" b="1" dirty="0">
              <a:solidFill>
                <a:srgbClr val="4F81BD">
                  <a:lumMod val="50000"/>
                </a:srgb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3677289"/>
              </p:ext>
            </p:extLst>
          </p:nvPr>
        </p:nvGraphicFramePr>
        <p:xfrm>
          <a:off x="1828512" y="1463563"/>
          <a:ext cx="7163088" cy="53595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522">
                  <a:extLst>
                    <a:ext uri="{9D8B030D-6E8A-4147-A177-3AD203B41FA5}">
                      <a16:colId xmlns="" xmlns:a16="http://schemas.microsoft.com/office/drawing/2014/main" val="2288340260"/>
                    </a:ext>
                  </a:extLst>
                </a:gridCol>
                <a:gridCol w="76984"/>
                <a:gridCol w="1097190">
                  <a:extLst>
                    <a:ext uri="{9D8B030D-6E8A-4147-A177-3AD203B41FA5}">
                      <a16:colId xmlns="" xmlns:a16="http://schemas.microsoft.com/office/drawing/2014/main" val="3418741856"/>
                    </a:ext>
                  </a:extLst>
                </a:gridCol>
                <a:gridCol w="4818983"/>
                <a:gridCol w="1042409"/>
              </a:tblGrid>
              <a:tr h="1152129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№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Раздел </a:t>
                      </a:r>
                      <a:r>
                        <a:rPr lang="ru-RU" sz="1000" dirty="0">
                          <a:effectLst/>
                        </a:rPr>
                        <a:t>в примерной рабочей  программе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Отсутствующие </a:t>
                      </a:r>
                      <a:r>
                        <a:rPr lang="ru-RU" sz="1000" dirty="0">
                          <a:effectLst/>
                        </a:rPr>
                        <a:t>элементы содержания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Рекомендации по компенсации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(при отсутствии элементов содержания)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extLst>
                  <a:ext uri="{0D108BD9-81ED-4DB2-BD59-A6C34878D82A}">
                    <a16:rowId xmlns="" xmlns:a16="http://schemas.microsoft.com/office/drawing/2014/main" val="3725049399"/>
                  </a:ext>
                </a:extLst>
              </a:tr>
              <a:tr h="201833"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 marL="48539" marR="4853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79383758"/>
                  </a:ext>
                </a:extLst>
              </a:tr>
              <a:tr h="33594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Натуральные числа и нуль</a:t>
                      </a:r>
                      <a:endParaRPr lang="ru-RU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Дроби</a:t>
                      </a:r>
                      <a:endParaRPr lang="ru-RU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Положительные </a:t>
                      </a:r>
                      <a:r>
                        <a:rPr lang="ru-RU" sz="9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отрицательные числа</a:t>
                      </a:r>
                      <a:endParaRPr lang="ru-RU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Буквенные выражения</a:t>
                      </a:r>
                      <a:endParaRPr lang="ru-RU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Решение текстовых задач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Наглядная геометрия</a:t>
                      </a:r>
                      <a:endParaRPr lang="ru-RU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Арифметические действия с многозначными натуральными числами. Числовые выражения, порядок действий, использование скобок. Использование при вычислениях переместительного и сочетательного свойств сложения и умножения, распределительного свойства умножения. Округление натуральных чисел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Обыкновенная дробь, основное свойство дроби, сокращение дробей. Сравнение и упорядочивание дробей. Решение задач на нахождение части от целого и целого по его части. Дробное число как результат деления.</a:t>
                      </a:r>
                    </a:p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Арифметические действия и числовые выражения с обыкновенными и десятичными дробями.</a:t>
                      </a:r>
                    </a:p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Понятие процента. Вычисление процента от величины и величины по её проценту. Выражение процентов десятичными дробями. Решение задач на проценты. Выражение отношения величин в процентах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Прямоугольная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система координат на плоскости. Координаты точки на плоскости, абсцисса и ордината. Построение точек и фигур на координатной плоскости.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Буквенные выражения и числовые подстановки. Буквенные равенства, нахождение неизвестного компонента. Формулы; формулы периметра и площади прямоугольника, квадрата, объёма параллелепипеда и куба</a:t>
                      </a:r>
                    </a:p>
                    <a:p>
                      <a:endParaRPr lang="ru-RU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Оценка </a:t>
                      </a:r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прикидка, округление результата.</a:t>
                      </a:r>
                    </a:p>
                    <a:p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Измерение расстояний: между двумя точками, от точки до прямой; длина маршрута на квадратной сетке</a:t>
                      </a:r>
                    </a:p>
                    <a:p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Измерение и построение углов с помощью транспортира.</a:t>
                      </a:r>
                    </a:p>
                    <a:p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Создание моделей пространственных фигур (из бумаги, проволоки, пластилина и др</a:t>
                      </a:r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.).</a:t>
                      </a:r>
                      <a:endParaRPr lang="ru-RU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extLst>
                  <a:ext uri="{0D108BD9-81ED-4DB2-BD59-A6C34878D82A}">
                    <a16:rowId xmlns="" xmlns:a16="http://schemas.microsoft.com/office/drawing/2014/main" val="3228369978"/>
                  </a:ext>
                </a:extLst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72" y="2132856"/>
            <a:ext cx="1704975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293096"/>
            <a:ext cx="1714500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871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2231</Words>
  <Application>Microsoft Office PowerPoint</Application>
  <PresentationFormat>Экран (4:3)</PresentationFormat>
  <Paragraphs>430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Рекомендации по использованию УМК из действующего федерального перечня при переходе на обновленные ФГОС   март 2022 года</vt:lpstr>
      <vt:lpstr>Анализ содержания учебников по математике и обновленный ФГОС ООО  (на соответствие содержанию примерной рабочей программы по математике)</vt:lpstr>
      <vt:lpstr>Анализ содержания учебников по математике и обновленный ФГОС ООО  (на соответствие содержанию примерной рабочей программы по математике)</vt:lpstr>
      <vt:lpstr>Анализ содержания учебников по математике и обновленный ФГОС ООО  (на соответствие содержанию примерной рабочей программы по математике)</vt:lpstr>
      <vt:lpstr>Анализ содержания учебников по математике и обновленный ФГОС ООО  (на соответствие содержанию примерной рабочей программы по математике)</vt:lpstr>
      <vt:lpstr>Анализ содержания учебников по математике и обновленный ФГОС ООО  (на соответствие содержанию примерной рабочей программы по математике)</vt:lpstr>
      <vt:lpstr>Анализ содержания учебников по математике и обновленный ФГОС ООО  (на соответствие содержанию примерной рабочей программы по математике)</vt:lpstr>
      <vt:lpstr>Анализ содержания учебников по математике и обновленный ФГОС ООО  (на соответствие содержанию примерной рабочей программы по математике)</vt:lpstr>
      <vt:lpstr>Анализ содержания учебников по математике и обновленный ФГОС ООО  (на соответствие содержанию примерной рабочей программы по математике)</vt:lpstr>
      <vt:lpstr>Анализ содержания учебников по математике и обновленный ФГОС ООО  (на соответствие содержанию примерной рабочей программы по математике)</vt:lpstr>
      <vt:lpstr>Анализ содержания учебников по математике и обновленный ФГОС ООО  (на соответствие содержанию примерной рабочей программы по математике)</vt:lpstr>
      <vt:lpstr>Анализ содержания учебников по математике и обновленный ФГОС ООО  (на соответствие содержанию примерной рабочей программы по математике)</vt:lpstr>
      <vt:lpstr>Анализ содержания учебников по математике и обновленный ФГОС ООО  (на соответствие содержанию примерной рабочей программы по математике)</vt:lpstr>
      <vt:lpstr>Наши контакты: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Предметная область Учебный предмет</dc:title>
  <dc:creator>user</dc:creator>
  <cp:lastModifiedBy>user</cp:lastModifiedBy>
  <cp:revision>34</cp:revision>
  <dcterms:created xsi:type="dcterms:W3CDTF">2019-01-18T04:18:54Z</dcterms:created>
  <dcterms:modified xsi:type="dcterms:W3CDTF">2022-03-08T05:46:24Z</dcterms:modified>
</cp:coreProperties>
</file>