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0" r:id="rId4"/>
    <p:sldId id="288" r:id="rId5"/>
    <p:sldId id="293" r:id="rId6"/>
    <p:sldId id="291" r:id="rId7"/>
    <p:sldId id="295" r:id="rId8"/>
    <p:sldId id="292" r:id="rId9"/>
    <p:sldId id="294" r:id="rId10"/>
    <p:sldId id="296" r:id="rId11"/>
    <p:sldId id="300" r:id="rId12"/>
    <p:sldId id="297" r:id="rId13"/>
    <p:sldId id="298" r:id="rId14"/>
    <p:sldId id="299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59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9582"/>
            <a:ext cx="7772400" cy="383442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Рекомендации по использованию УМК из действующего федерального перечня при переходе на обновленные ФГОС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Предметные области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«Иностранный язык»,</a:t>
            </a:r>
            <a:r>
              <a:rPr lang="ru-RU" sz="3600" b="1" dirty="0">
                <a:solidFill>
                  <a:srgbClr val="4F81BD">
                    <a:lumMod val="50000"/>
                  </a:srgbClr>
                </a:solidFill>
              </a:rPr>
              <a:t> «Русский язык и литература»</a:t>
            </a:r>
            <a:br>
              <a:rPr lang="ru-RU" sz="3600" b="1" dirty="0">
                <a:solidFill>
                  <a:srgbClr val="4F81BD">
                    <a:lumMod val="50000"/>
                  </a:srgbClr>
                </a:solidFill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35496" y="33346"/>
            <a:ext cx="9001000" cy="919163"/>
            <a:chOff x="35496" y="45450"/>
            <a:chExt cx="9001000" cy="122413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331640" y="189746"/>
              <a:ext cx="7704856" cy="719893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>
                  <a:solidFill>
                    <a:srgbClr val="4F81BD">
                      <a:lumMod val="50000"/>
                    </a:srgbClr>
                  </a:solidFill>
                </a:rPr>
                <a:t>Рекомендации по использованию УМК из действующего федерального перечня при переходе на обновленные </a:t>
              </a:r>
              <a:r>
                <a:rPr lang="ru-RU" sz="2000" b="1" dirty="0" smtClean="0">
                  <a:solidFill>
                    <a:srgbClr val="4F81BD">
                      <a:lumMod val="50000"/>
                    </a:srgbClr>
                  </a:solidFill>
                </a:rPr>
                <a:t>ФГОС </a:t>
              </a:r>
              <a:endParaRPr lang="ru-RU" sz="2000" b="1" dirty="0">
                <a:solidFill>
                  <a:srgbClr val="4F81BD">
                    <a:lumMod val="50000"/>
                  </a:srgbClr>
                </a:solidFill>
              </a:endParaRPr>
            </a:p>
          </p:txBody>
        </p:sp>
        <p:pic>
          <p:nvPicPr>
            <p:cNvPr id="10" name="Picture 4" descr="\\Fs\go\o\cto\Shapovalov_D_V\Логотип ИРООО прозрачный.pn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45450"/>
              <a:ext cx="1224136" cy="1224136"/>
            </a:xfrm>
            <a:prstGeom prst="roundRect">
              <a:avLst>
                <a:gd name="adj" fmla="val 8594"/>
              </a:avLst>
            </a:prstGeom>
            <a:ln/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</p:grpSp>
    </p:spTree>
    <p:extLst>
      <p:ext uri="{BB962C8B-B14F-4D97-AF65-F5344CB8AC3E}">
        <p14:creationId xmlns:p14="http://schemas.microsoft.com/office/powerpoint/2010/main" val="757778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39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573528"/>
            <a:ext cx="6768752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Что делать в данный момент? 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96" y="951572"/>
            <a:ext cx="900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Выбирать УМК, понимая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</a:t>
            </a:r>
            <a:r>
              <a:rPr lang="ru-RU" b="1" dirty="0" smtClean="0">
                <a:solidFill>
                  <a:schemeClr val="tx2"/>
                </a:solidFill>
              </a:rPr>
              <a:t> изучения курса РЯ (в основной школе)</a:t>
            </a:r>
            <a:r>
              <a:rPr lang="ru-RU" dirty="0" smtClean="0">
                <a:solidFill>
                  <a:schemeClr val="tx2"/>
                </a:solidFill>
              </a:rPr>
              <a:t>:</a:t>
            </a:r>
          </a:p>
          <a:p>
            <a:pPr indent="360000"/>
            <a:r>
              <a:rPr lang="ru-RU" b="1" dirty="0"/>
              <a:t>1) </a:t>
            </a:r>
            <a:r>
              <a:rPr lang="ru-RU" dirty="0"/>
              <a:t>осознание и проявление общероссийской гражданственности, &lt;…&gt; уважения к РЯ как государственному языку РФ и языку межнационального общения &lt;…&gt;;</a:t>
            </a:r>
          </a:p>
          <a:p>
            <a:pPr indent="360000"/>
            <a:r>
              <a:rPr lang="ru-RU" b="1" dirty="0"/>
              <a:t>2)</a:t>
            </a:r>
            <a:r>
              <a:rPr lang="ru-RU" dirty="0"/>
              <a:t> овладение знаниями о русском языке, его устройстве и закономерностях функционирования, о стилистических ресурсах РЯ; </a:t>
            </a:r>
            <a:r>
              <a:rPr lang="ru-RU" u="sng" dirty="0"/>
              <a:t>практическое</a:t>
            </a:r>
            <a:r>
              <a:rPr lang="ru-RU" dirty="0"/>
              <a:t> овладение нормами русского литературного языка и речевого этикета; </a:t>
            </a:r>
            <a:r>
              <a:rPr lang="ru-RU" u="sng" dirty="0"/>
              <a:t>обогащение</a:t>
            </a:r>
            <a:r>
              <a:rPr lang="ru-RU" dirty="0"/>
              <a:t> активного и потенциального </a:t>
            </a:r>
            <a:r>
              <a:rPr lang="ru-RU" u="sng" dirty="0"/>
              <a:t>словарного запаса</a:t>
            </a:r>
            <a:r>
              <a:rPr lang="ru-RU" dirty="0"/>
              <a:t> и </a:t>
            </a:r>
            <a:r>
              <a:rPr lang="ru-RU" u="sng" dirty="0"/>
              <a:t>использование в собственной речевой практике</a:t>
            </a:r>
            <a:r>
              <a:rPr lang="ru-RU" dirty="0"/>
              <a:t> разнообразных грамматических средств; </a:t>
            </a:r>
            <a:r>
              <a:rPr lang="ru-RU" u="sng" dirty="0"/>
              <a:t>совершенствование</a:t>
            </a:r>
            <a:r>
              <a:rPr lang="ru-RU" dirty="0"/>
              <a:t> орфографической и пунктуационной </a:t>
            </a:r>
            <a:r>
              <a:rPr lang="ru-RU" u="sng" dirty="0"/>
              <a:t>грамотности</a:t>
            </a:r>
            <a:r>
              <a:rPr lang="ru-RU" dirty="0"/>
              <a:t>; воспитание стремления к </a:t>
            </a:r>
            <a:r>
              <a:rPr lang="ru-RU" u="sng" dirty="0"/>
              <a:t>речевому самосовершенствованию</a:t>
            </a:r>
            <a:r>
              <a:rPr lang="ru-RU" dirty="0"/>
              <a:t>; </a:t>
            </a:r>
          </a:p>
          <a:p>
            <a:pPr indent="360000"/>
            <a:r>
              <a:rPr lang="ru-RU" b="1" dirty="0"/>
              <a:t>3)</a:t>
            </a:r>
            <a:r>
              <a:rPr lang="ru-RU" dirty="0"/>
              <a:t> совершенствование </a:t>
            </a:r>
            <a:r>
              <a:rPr lang="ru-RU" u="sng" dirty="0"/>
              <a:t>речевой деятельности</a:t>
            </a:r>
            <a:r>
              <a:rPr lang="ru-RU" dirty="0"/>
              <a:t>, </a:t>
            </a:r>
            <a:r>
              <a:rPr lang="ru-RU" u="sng" dirty="0"/>
              <a:t>коммуникативных умений</a:t>
            </a:r>
            <a:r>
              <a:rPr lang="ru-RU" dirty="0"/>
              <a:t>, обеспечивающих </a:t>
            </a:r>
            <a:r>
              <a:rPr lang="ru-RU" u="sng" dirty="0"/>
              <a:t>эффективное взаимодействие с окружающими людьми</a:t>
            </a:r>
            <a:r>
              <a:rPr lang="ru-RU" dirty="0"/>
              <a:t> в ситуациях формального и неформального межличностного и межкультурного общения; овладение РЯ как </a:t>
            </a:r>
            <a:r>
              <a:rPr lang="ru-RU" u="sng" dirty="0"/>
              <a:t>средством получения различной информации</a:t>
            </a:r>
            <a:r>
              <a:rPr lang="ru-RU" dirty="0"/>
              <a:t>, в том числе знаний по разным учебным предметам; </a:t>
            </a:r>
          </a:p>
          <a:p>
            <a:pPr indent="360000"/>
            <a:r>
              <a:rPr lang="en-US" b="1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362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39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573528"/>
            <a:ext cx="6768752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F497D"/>
                </a:solidFill>
              </a:rPr>
              <a:t>Что делать в данный момент? </a:t>
            </a:r>
            <a:endParaRPr lang="ru-RU" sz="2000" b="1" dirty="0">
              <a:solidFill>
                <a:srgbClr val="1F497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96" y="951572"/>
            <a:ext cx="90010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F497D"/>
                </a:solidFill>
              </a:rPr>
              <a:t>Выбирать УМК, понимая </a:t>
            </a: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</a:t>
            </a:r>
            <a:r>
              <a:rPr lang="ru-RU" b="1" dirty="0" smtClean="0">
                <a:solidFill>
                  <a:srgbClr val="1F497D"/>
                </a:solidFill>
              </a:rPr>
              <a:t> изучения курса РЯ (в основной школе)</a:t>
            </a:r>
            <a:r>
              <a:rPr lang="ru-RU" dirty="0" smtClean="0">
                <a:solidFill>
                  <a:srgbClr val="1F497D"/>
                </a:solidFill>
              </a:rPr>
              <a:t>:</a:t>
            </a:r>
          </a:p>
          <a:p>
            <a:pPr lvl="0" indent="360000"/>
            <a:r>
              <a:rPr lang="en-US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4)</a:t>
            </a:r>
            <a:r>
              <a:rPr lang="ru-RU" sz="2000" dirty="0">
                <a:solidFill>
                  <a:prstClr val="black"/>
                </a:solidFill>
              </a:rPr>
              <a:t> совершенствование </a:t>
            </a:r>
            <a:r>
              <a:rPr lang="ru-RU" sz="2000" u="sng" dirty="0">
                <a:solidFill>
                  <a:prstClr val="black"/>
                </a:solidFill>
              </a:rPr>
              <a:t>мыслительной деятельности</a:t>
            </a:r>
            <a:r>
              <a:rPr lang="ru-RU" sz="2000" dirty="0">
                <a:solidFill>
                  <a:prstClr val="black"/>
                </a:solidFill>
              </a:rPr>
              <a:t>, развитие универсальных интеллектуальных умений сравнения, анализа, синтеза, абстрагирования, обобщения, классификации, установления определённых закономерностей и правил, конкретизации и т.п. в процессе изучения РЯ;</a:t>
            </a:r>
          </a:p>
          <a:p>
            <a:pPr lvl="0" indent="360000"/>
            <a:r>
              <a:rPr lang="ru-RU" sz="2000" b="1" dirty="0">
                <a:solidFill>
                  <a:prstClr val="black"/>
                </a:solidFill>
              </a:rPr>
              <a:t>5) </a:t>
            </a:r>
            <a:r>
              <a:rPr lang="ru-RU" sz="2000" u="sng" dirty="0">
                <a:solidFill>
                  <a:prstClr val="black"/>
                </a:solidFill>
              </a:rPr>
              <a:t>развитие функциональной грамотности</a:t>
            </a:r>
            <a:r>
              <a:rPr lang="ru-RU" sz="2000" dirty="0">
                <a:solidFill>
                  <a:prstClr val="black"/>
                </a:solidFill>
              </a:rPr>
              <a:t>: умений осуществлять информационный поиск, извлекать и преобразовывать необходимую информацию, интерпретировать, понимать и использовать тексты разных форматов (сплошной, </a:t>
            </a:r>
            <a:r>
              <a:rPr lang="ru-RU" sz="2000" dirty="0" err="1">
                <a:solidFill>
                  <a:prstClr val="black"/>
                </a:solidFill>
              </a:rPr>
              <a:t>несплошной</a:t>
            </a:r>
            <a:r>
              <a:rPr lang="ru-RU" sz="2000" dirty="0">
                <a:solidFill>
                  <a:prstClr val="black"/>
                </a:solidFill>
              </a:rPr>
              <a:t> текст, </a:t>
            </a:r>
            <a:r>
              <a:rPr lang="ru-RU" sz="2000" dirty="0" err="1">
                <a:solidFill>
                  <a:prstClr val="black"/>
                </a:solidFill>
              </a:rPr>
              <a:t>инфографика</a:t>
            </a:r>
            <a:r>
              <a:rPr lang="ru-RU" sz="2000" dirty="0">
                <a:solidFill>
                  <a:prstClr val="black"/>
                </a:solidFill>
              </a:rPr>
              <a:t> и др.); освоение стратегий и тактик информационно-смысловой переработки текста, овладение способами  понимания текста, его назначения, общего смысла, коммуникативного намерения автора; логической структуры, роли языковых средств.</a:t>
            </a:r>
          </a:p>
          <a:p>
            <a:pPr indent="360000"/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94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39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573530"/>
            <a:ext cx="676875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Что делать в данный момент?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95157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Использовать ресурсы платформ 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РЭШ, ЯКласс, «Единое содержание общего образования»</a:t>
            </a:r>
            <a:r>
              <a:rPr lang="ru-RU" sz="2000" dirty="0" smtClean="0">
                <a:solidFill>
                  <a:schemeClr val="tx2"/>
                </a:solidFill>
              </a:rPr>
              <a:t>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7" r="7570" b="16847"/>
          <a:stretch/>
        </p:blipFill>
        <p:spPr bwMode="auto">
          <a:xfrm>
            <a:off x="116231" y="3397730"/>
            <a:ext cx="4598970" cy="16042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7" r="12645" b="7279"/>
          <a:stretch/>
        </p:blipFill>
        <p:spPr bwMode="auto">
          <a:xfrm>
            <a:off x="471500" y="1617059"/>
            <a:ext cx="3888432" cy="16027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9" t="15468" r="23376" b="7184"/>
          <a:stretch/>
        </p:blipFill>
        <p:spPr bwMode="auto">
          <a:xfrm>
            <a:off x="4860032" y="2094940"/>
            <a:ext cx="4110280" cy="22050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639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39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573530"/>
            <a:ext cx="676875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Что делать в данный момент?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96" y="1005576"/>
            <a:ext cx="46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Использовать  материалы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ВПР</a:t>
            </a:r>
            <a:r>
              <a:rPr lang="ru-RU" dirty="0" smtClean="0">
                <a:solidFill>
                  <a:schemeClr val="tx2"/>
                </a:solidFill>
              </a:rPr>
              <a:t> - ФИОКО</a:t>
            </a:r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ОГЭ, ЕГЭ</a:t>
            </a:r>
            <a:r>
              <a:rPr lang="ru-RU" dirty="0" smtClean="0">
                <a:solidFill>
                  <a:schemeClr val="tx2"/>
                </a:solidFill>
              </a:rPr>
              <a:t> – ФИПИ </a:t>
            </a:r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исследований функциональной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грамотности </a:t>
            </a:r>
            <a:r>
              <a:rPr lang="ru-RU" dirty="0" smtClean="0">
                <a:solidFill>
                  <a:schemeClr val="tx2"/>
                </a:solidFill>
              </a:rPr>
              <a:t>- ИСРАО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t="14038" r="35501" b="19478"/>
          <a:stretch/>
        </p:blipFill>
        <p:spPr bwMode="auto">
          <a:xfrm>
            <a:off x="294852" y="2486583"/>
            <a:ext cx="3989116" cy="2050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1" t="15730" r="19079" b="29063"/>
          <a:stretch/>
        </p:blipFill>
        <p:spPr bwMode="auto">
          <a:xfrm>
            <a:off x="2987824" y="3165819"/>
            <a:ext cx="5256584" cy="18703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6" r="29227" b="24516"/>
          <a:stretch/>
        </p:blipFill>
        <p:spPr bwMode="auto">
          <a:xfrm>
            <a:off x="4572000" y="1005576"/>
            <a:ext cx="4438230" cy="17821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884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37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92" y="573528"/>
            <a:ext cx="6768752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Что делать в данный момент? 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96" y="100557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Использовать  материалы </a:t>
            </a:r>
            <a:r>
              <a:rPr lang="ru-RU" sz="2000" b="1" dirty="0">
                <a:solidFill>
                  <a:schemeClr val="tx2"/>
                </a:solidFill>
              </a:rPr>
              <a:t>научно-просветительских порталов 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«Арзамас» и «Умная </a:t>
            </a:r>
            <a:r>
              <a:rPr lang="ru-RU" sz="2000" b="1" dirty="0">
                <a:solidFill>
                  <a:schemeClr val="tx2"/>
                </a:solidFill>
              </a:rPr>
              <a:t>методика</a:t>
            </a:r>
            <a:r>
              <a:rPr lang="ru-RU" sz="2000" b="1" dirty="0" smtClean="0">
                <a:solidFill>
                  <a:schemeClr val="tx2"/>
                </a:solidFill>
              </a:rPr>
              <a:t>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0" t="32097" r="38734" b="15891"/>
          <a:stretch/>
        </p:blipFill>
        <p:spPr bwMode="auto">
          <a:xfrm>
            <a:off x="107504" y="1656477"/>
            <a:ext cx="2160240" cy="22142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9" t="29019" r="62830" b="25669"/>
          <a:stretch/>
        </p:blipFill>
        <p:spPr bwMode="auto">
          <a:xfrm>
            <a:off x="2051721" y="2938825"/>
            <a:ext cx="2172439" cy="21087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33" t="27563" r="16720" b="22958"/>
          <a:stretch/>
        </p:blipFill>
        <p:spPr bwMode="auto">
          <a:xfrm>
            <a:off x="3245490" y="1713462"/>
            <a:ext cx="2220972" cy="22846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3" t="35436" r="15818" b="14609"/>
          <a:stretch/>
        </p:blipFill>
        <p:spPr bwMode="auto">
          <a:xfrm>
            <a:off x="4882746" y="3554273"/>
            <a:ext cx="4108862" cy="1389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2" t="41765" r="39395" b="11600"/>
          <a:stretch/>
        </p:blipFill>
        <p:spPr bwMode="auto">
          <a:xfrm>
            <a:off x="5580113" y="1384550"/>
            <a:ext cx="1614217" cy="1554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7" t="40048" r="62339" b="11714"/>
          <a:stretch/>
        </p:blipFill>
        <p:spPr bwMode="auto">
          <a:xfrm>
            <a:off x="7308304" y="1815666"/>
            <a:ext cx="1609322" cy="1566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76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1665"/>
            <a:ext cx="7632848" cy="381689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/>
              </a:rPr>
              <a:t>Федеральный Закон Российской Федерации 9.12.2012 No 273-ФЗ «Об образовании в Российской Федерации</a:t>
            </a:r>
            <a:r>
              <a:rPr lang="ru-RU" sz="1800" dirty="0" smtClean="0">
                <a:latin typeface="Times New Roman"/>
              </a:rPr>
              <a:t>»</a:t>
            </a:r>
            <a:endParaRPr lang="ru-RU" sz="18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29612"/>
            <a:ext cx="8363272" cy="32650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/>
              </a:rPr>
              <a:t>Организации</a:t>
            </a:r>
            <a:r>
              <a:rPr lang="ru-RU" sz="2400" dirty="0">
                <a:latin typeface="Times New Roman"/>
              </a:rPr>
              <a:t>, осуществляющие образовательную деятельность </a:t>
            </a:r>
            <a:r>
              <a:rPr lang="ru-RU" sz="2400" dirty="0" smtClean="0">
                <a:latin typeface="Times New Roman"/>
              </a:rPr>
              <a:t>  </a:t>
            </a:r>
            <a:r>
              <a:rPr lang="ru-RU" sz="2400" dirty="0">
                <a:latin typeface="Times New Roman"/>
              </a:rPr>
              <a:t>для использования при реализации </a:t>
            </a:r>
            <a:r>
              <a:rPr lang="ru-RU" sz="2400" dirty="0" smtClean="0">
                <a:latin typeface="Times New Roman"/>
              </a:rPr>
              <a:t>образовательных </a:t>
            </a:r>
            <a:r>
              <a:rPr lang="ru-RU" sz="2400" dirty="0">
                <a:latin typeface="Times New Roman"/>
              </a:rPr>
              <a:t>программ выбирают</a:t>
            </a:r>
            <a:r>
              <a:rPr lang="ru-RU" sz="2400" dirty="0" smtClean="0">
                <a:latin typeface="Times New Roman"/>
              </a:rPr>
              <a:t>:</a:t>
            </a:r>
          </a:p>
          <a:p>
            <a:pPr algn="just"/>
            <a:r>
              <a:rPr lang="ru-RU" sz="2400" dirty="0" smtClean="0">
                <a:latin typeface="Times New Roman"/>
              </a:rPr>
              <a:t>учебники </a:t>
            </a:r>
            <a:r>
              <a:rPr lang="ru-RU" sz="2400" dirty="0">
                <a:latin typeface="Times New Roman"/>
              </a:rPr>
              <a:t>из числа входящих в федеральный перечень </a:t>
            </a:r>
            <a:r>
              <a:rPr lang="ru-RU" sz="2400" dirty="0" smtClean="0">
                <a:latin typeface="Times New Roman"/>
              </a:rPr>
              <a:t>учебников;</a:t>
            </a:r>
          </a:p>
          <a:p>
            <a:pPr algn="just"/>
            <a:r>
              <a:rPr lang="ru-RU" sz="2400" dirty="0">
                <a:solidFill>
                  <a:prstClr val="black"/>
                </a:solidFill>
                <a:latin typeface="Times New Roman"/>
              </a:rPr>
              <a:t>учебные пособия, выпущенные организациями, входящими в перечень организаций, осуществляющих выпуск учебных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</a:rPr>
              <a:t>пособий.</a:t>
            </a:r>
            <a:endParaRPr lang="ru-RU" sz="2400" dirty="0"/>
          </a:p>
        </p:txBody>
      </p:sp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6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2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5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952500"/>
            <a:ext cx="8784976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П</a:t>
            </a:r>
            <a:r>
              <a:rPr lang="ru-RU" sz="2000" b="1" dirty="0" smtClean="0">
                <a:solidFill>
                  <a:srgbClr val="1F497D"/>
                </a:solidFill>
              </a:rPr>
              <a:t>рограммы к каким УМК были проанализированы?</a:t>
            </a:r>
          </a:p>
          <a:p>
            <a:pPr algn="ctr"/>
            <a:r>
              <a:rPr lang="ru-RU" sz="2000" b="1" dirty="0" smtClean="0">
                <a:solidFill>
                  <a:srgbClr val="1F497D"/>
                </a:solidFill>
              </a:rPr>
              <a:t>на соответствие обновлённым ФГОС и примерным</a:t>
            </a:r>
            <a:r>
              <a:rPr lang="ru-RU" sz="2000" b="1" dirty="0">
                <a:solidFill>
                  <a:srgbClr val="1F497D"/>
                </a:solidFill>
              </a:rPr>
              <a:t>и</a:t>
            </a:r>
            <a:r>
              <a:rPr lang="ru-RU" sz="2000" b="1" dirty="0" smtClean="0">
                <a:solidFill>
                  <a:srgbClr val="1F497D"/>
                </a:solidFill>
              </a:rPr>
              <a:t> РП</a:t>
            </a:r>
            <a:endParaRPr lang="ru-RU" sz="2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61660"/>
            <a:ext cx="8928992" cy="3415294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Линия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О.В. Афанасьева, И.В. Михеева, К.М. Баранова Английский язык “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Rainbow English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” («Радужный английский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»)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i="1" dirty="0">
                <a:latin typeface="Times New Roman"/>
                <a:ea typeface="Calibri"/>
              </a:rPr>
              <a:t>Линия</a:t>
            </a:r>
            <a:r>
              <a:rPr lang="ru-RU" sz="2400" b="1" dirty="0">
                <a:latin typeface="Times New Roman"/>
                <a:ea typeface="Calibri"/>
              </a:rPr>
              <a:t> Ю.Е</a:t>
            </a:r>
            <a:r>
              <a:rPr lang="ru-RU" sz="2400" b="1" dirty="0" smtClean="0">
                <a:latin typeface="Times New Roman"/>
                <a:ea typeface="Calibri"/>
              </a:rPr>
              <a:t>. Ваулина</a:t>
            </a:r>
            <a:r>
              <a:rPr lang="ru-RU" sz="2400" b="1" dirty="0">
                <a:latin typeface="Times New Roman"/>
                <a:ea typeface="Calibri"/>
              </a:rPr>
              <a:t>, Д. Дули, О.Е. </a:t>
            </a:r>
            <a:r>
              <a:rPr lang="ru-RU" sz="2400" b="1" dirty="0" err="1">
                <a:latin typeface="Times New Roman"/>
                <a:ea typeface="Calibri"/>
              </a:rPr>
              <a:t>Подоляко</a:t>
            </a:r>
            <a:r>
              <a:rPr lang="ru-RU" sz="2400" b="1" dirty="0">
                <a:latin typeface="Times New Roman"/>
                <a:ea typeface="Calibri"/>
              </a:rPr>
              <a:t>, В. Эванс “</a:t>
            </a:r>
            <a:r>
              <a:rPr lang="en-US" sz="2400" b="1" dirty="0">
                <a:latin typeface="Times New Roman"/>
                <a:ea typeface="Calibri"/>
              </a:rPr>
              <a:t>Spotlight</a:t>
            </a:r>
            <a:r>
              <a:rPr lang="ru-RU" sz="2400" b="1" dirty="0">
                <a:latin typeface="Times New Roman"/>
                <a:ea typeface="Calibri"/>
              </a:rPr>
              <a:t>” («Английский в фокусе</a:t>
            </a:r>
            <a:r>
              <a:rPr lang="ru-RU" sz="2400" b="1" dirty="0" smtClean="0">
                <a:latin typeface="Times New Roman"/>
                <a:ea typeface="Calibri"/>
              </a:rPr>
              <a:t>»)</a:t>
            </a:r>
            <a:endParaRPr lang="ru-RU" sz="2400" dirty="0"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400" i="1" dirty="0">
                <a:latin typeface="Times New Roman"/>
                <a:ea typeface="Calibri"/>
                <a:cs typeface="Times New Roman"/>
              </a:rPr>
              <a:t>Линия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И.Л. Бим, Л.И. Рыжова «Немецкий язык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»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400" i="1" dirty="0">
                <a:latin typeface="Times New Roman"/>
                <a:ea typeface="Calibri"/>
              </a:rPr>
              <a:t>Линия</a:t>
            </a:r>
            <a:r>
              <a:rPr lang="ru-RU" sz="2400" b="1" dirty="0">
                <a:latin typeface="Times New Roman"/>
                <a:ea typeface="Calibri"/>
              </a:rPr>
              <a:t> О.А Радченко, И.Ф. Конго, Г. </a:t>
            </a:r>
            <a:r>
              <a:rPr lang="ru-RU" sz="2400" b="1" dirty="0" err="1">
                <a:latin typeface="Times New Roman"/>
                <a:ea typeface="Calibri"/>
              </a:rPr>
              <a:t>Хебелер</a:t>
            </a:r>
            <a:r>
              <a:rPr lang="ru-RU" sz="2400" b="1" dirty="0">
                <a:latin typeface="Times New Roman"/>
                <a:ea typeface="Calibri"/>
              </a:rPr>
              <a:t> «Вундеркинды. Немецкий язык»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0089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5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952500"/>
            <a:ext cx="8784976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П</a:t>
            </a:r>
            <a:r>
              <a:rPr lang="ru-RU" sz="2000" b="1" dirty="0" smtClean="0">
                <a:solidFill>
                  <a:schemeClr val="tx2"/>
                </a:solidFill>
              </a:rPr>
              <a:t>рограммы к каким УМК были проанализированы?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на соответствие обновлённым ФГОС и примерным</a:t>
            </a:r>
            <a:r>
              <a:rPr lang="ru-RU" sz="2000" b="1" dirty="0">
                <a:solidFill>
                  <a:schemeClr val="tx2"/>
                </a:solidFill>
              </a:rPr>
              <a:t>и</a:t>
            </a:r>
            <a:r>
              <a:rPr lang="ru-RU" sz="2000" b="1" dirty="0" smtClean="0">
                <a:solidFill>
                  <a:schemeClr val="tx2"/>
                </a:solidFill>
              </a:rPr>
              <a:t> РП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61664"/>
            <a:ext cx="8928992" cy="2677656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Линия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Т.А.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Ладыженская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Т.М. Баранов, Л.А.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Тростенцова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др. – 5-7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.;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С.Г.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Бархударов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С.Е. Крючков , Л.Ю. Максимов и др. – 8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Линия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Разумовская М.М., Львова С.И., Капинос В.И. и др. – 5-8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716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5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952500"/>
            <a:ext cx="8784976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F497D"/>
                </a:solidFill>
              </a:rPr>
              <a:t>П</a:t>
            </a:r>
            <a:r>
              <a:rPr lang="ru-RU" sz="2000" b="1" dirty="0" smtClean="0">
                <a:solidFill>
                  <a:srgbClr val="1F497D"/>
                </a:solidFill>
              </a:rPr>
              <a:t>рограммы к каким УМК были проанализированы?</a:t>
            </a:r>
          </a:p>
          <a:p>
            <a:pPr algn="ctr"/>
            <a:r>
              <a:rPr lang="ru-RU" sz="2000" b="1" dirty="0" smtClean="0">
                <a:solidFill>
                  <a:srgbClr val="1F497D"/>
                </a:solidFill>
              </a:rPr>
              <a:t>на соответствие обновлённым ФГОС и примерным</a:t>
            </a:r>
            <a:r>
              <a:rPr lang="ru-RU" sz="2000" b="1" dirty="0">
                <a:solidFill>
                  <a:srgbClr val="1F497D"/>
                </a:solidFill>
              </a:rPr>
              <a:t>и</a:t>
            </a:r>
            <a:r>
              <a:rPr lang="ru-RU" sz="2000" b="1" dirty="0" smtClean="0">
                <a:solidFill>
                  <a:srgbClr val="1F497D"/>
                </a:solidFill>
              </a:rPr>
              <a:t> РП</a:t>
            </a:r>
            <a:endParaRPr lang="ru-RU" sz="2000" b="1" dirty="0">
              <a:solidFill>
                <a:srgbClr val="1F497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61666"/>
            <a:ext cx="8928992" cy="308084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Линия</a:t>
            </a: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Коровина В.Я., Журавлёв В.П., Коровин В.И. – 5-8 </a:t>
            </a:r>
            <a:r>
              <a:rPr lang="ru-RU" sz="2800" b="1" dirty="0" err="1">
                <a:latin typeface="Times New Roman"/>
                <a:ea typeface="Times New Roman"/>
                <a:cs typeface="Times New Roman"/>
              </a:rPr>
              <a:t>кл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Линия</a:t>
            </a: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err="1">
                <a:latin typeface="Times New Roman"/>
                <a:ea typeface="Times New Roman"/>
                <a:cs typeface="Times New Roman"/>
              </a:rPr>
              <a:t>Меркин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 Г.С. – 5-8 </a:t>
            </a:r>
            <a:r>
              <a:rPr lang="ru-RU" sz="2800" b="1" dirty="0" err="1">
                <a:latin typeface="Times New Roman"/>
                <a:ea typeface="Times New Roman"/>
                <a:cs typeface="Times New Roman"/>
              </a:rPr>
              <a:t>кл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ea typeface="Times New Roman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endParaRPr lang="ru-RU" sz="3600" dirty="0">
              <a:ea typeface="Times New Roman"/>
              <a:cs typeface="Times New Roman"/>
            </a:endParaRPr>
          </a:p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21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4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779376"/>
            <a:ext cx="6984776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По каким позициям проводилось сравнение? 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17308" t="24501" r="14583" b="39316"/>
          <a:stretch/>
        </p:blipFill>
        <p:spPr bwMode="auto">
          <a:xfrm>
            <a:off x="35496" y="1179486"/>
            <a:ext cx="9108504" cy="39640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142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4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6570" t="51853" r="6090" b="5981"/>
          <a:stretch/>
        </p:blipFill>
        <p:spPr bwMode="auto">
          <a:xfrm>
            <a:off x="179512" y="1059582"/>
            <a:ext cx="8856984" cy="3888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383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3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33468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599832"/>
            <a:ext cx="7416824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2"/>
                </a:solidFill>
              </a:rPr>
              <a:t>Насколько в целом проанализированные УМК соответствуют обновлённым ФГОС и примерной РП? </a:t>
            </a:r>
            <a:endParaRPr lang="ru-RU" sz="20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387619"/>
              </p:ext>
            </p:extLst>
          </p:nvPr>
        </p:nvGraphicFramePr>
        <p:xfrm>
          <a:off x="107504" y="1275612"/>
          <a:ext cx="8928992" cy="381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4836"/>
                <a:gridCol w="7114156"/>
              </a:tblGrid>
              <a:tr h="31947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Разделы курса</a:t>
                      </a:r>
                      <a:endParaRPr lang="ru-RU" sz="1400" dirty="0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Общий вывод о соответствии</a:t>
                      </a:r>
                      <a:endParaRPr lang="ru-RU" sz="1400" dirty="0"/>
                    </a:p>
                  </a:txBody>
                  <a:tcPr marT="34290" marB="3429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16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Общие сведения о языке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Линия 1 - практически</a:t>
                      </a:r>
                      <a:r>
                        <a:rPr lang="ru-RU" sz="1200" baseline="0" dirty="0" smtClean="0"/>
                        <a:t> отсутствует.</a:t>
                      </a:r>
                    </a:p>
                    <a:p>
                      <a:r>
                        <a:rPr lang="ru-RU" sz="1200" baseline="0" dirty="0" smtClean="0"/>
                        <a:t>Линия 2 – соответствует (полностью или частично).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99390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Язык и речь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Линия 1 – 5, 6 кл. – содержание «разбросано» по другим разделам; </a:t>
                      </a:r>
                    </a:p>
                    <a:p>
                      <a:r>
                        <a:rPr lang="ru-RU" sz="1200" dirty="0" smtClean="0"/>
                        <a:t>7, 8 кл. – раздел</a:t>
                      </a:r>
                      <a:r>
                        <a:rPr lang="ru-RU" sz="1200" baseline="0" dirty="0" smtClean="0"/>
                        <a:t> отсутствует.</a:t>
                      </a:r>
                      <a:endParaRPr lang="ru-RU" sz="1200" dirty="0" smtClean="0"/>
                    </a:p>
                    <a:p>
                      <a:r>
                        <a:rPr lang="ru-RU" sz="1200" baseline="0" dirty="0" smtClean="0"/>
                        <a:t>Линия 2 –  5, 6 кл. – соответствует частично; 7, 8 кл. – не соответствует.</a:t>
                      </a:r>
                      <a:endParaRPr lang="ru-RU" sz="12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06617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Текст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Линия 1 – 5, 6 кл. – содержание «разбросано» по другим разделам;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7, 8 кл. – раздел</a:t>
                      </a:r>
                      <a:r>
                        <a:rPr lang="ru-RU" sz="1200" baseline="0" dirty="0" smtClean="0"/>
                        <a:t> практически отсутствует.</a:t>
                      </a:r>
                      <a:endParaRPr lang="ru-RU" sz="12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Линия 2 –  5, 6 кл. – соответствует частично; 7 кл. – не соответствует;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8 кл. – раздел отсутствует.</a:t>
                      </a:r>
                      <a:endParaRPr lang="ru-RU" sz="12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06617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Функциональные разновидности языка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Линия 1 – 5 кл.</a:t>
                      </a:r>
                      <a:r>
                        <a:rPr lang="ru-RU" sz="1200" baseline="0" dirty="0" smtClean="0"/>
                        <a:t>  - содержание дано в другом разделе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(«Язык и общение»);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кл. - </a:t>
                      </a:r>
                      <a:r>
                        <a:rPr lang="ru-RU" sz="1200" baseline="0" dirty="0" smtClean="0"/>
                        <a:t>содержание дано в другом разделе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(«Текст»);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 кл. – частично соответствует; 8 кл. – раздел отсутствует.</a:t>
                      </a:r>
                      <a:endParaRPr lang="ru-RU" sz="1200" dirty="0" smtClean="0"/>
                    </a:p>
                    <a:p>
                      <a:r>
                        <a:rPr lang="ru-RU" sz="1200" baseline="0" dirty="0" smtClean="0"/>
                        <a:t>Линия 2 – 5, 6, 7 кл. – соответствует частично; 8 кл. – не соответствует.</a:t>
                      </a:r>
                      <a:endParaRPr lang="ru-RU" sz="12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9216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языка</a:t>
                      </a:r>
                      <a:endParaRPr lang="ru-RU" sz="12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Линия 1 – </a:t>
                      </a:r>
                      <a:r>
                        <a:rPr lang="ru-RU" sz="1200" baseline="0" dirty="0" smtClean="0"/>
                        <a:t>соответствует частично</a:t>
                      </a:r>
                      <a:endParaRPr lang="ru-RU" sz="1200" dirty="0" smtClean="0"/>
                    </a:p>
                    <a:p>
                      <a:r>
                        <a:rPr lang="ru-RU" sz="1200" baseline="0" dirty="0" smtClean="0"/>
                        <a:t>Линия 2 – соответствует почти полностью</a:t>
                      </a:r>
                      <a:endParaRPr lang="ru-RU" sz="12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95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\\Fs\go\o\cto\Shapovalov_D_V\Логотип ИРООО прозрачный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33342"/>
            <a:ext cx="1224136" cy="919163"/>
          </a:xfrm>
          <a:prstGeom prst="roundRect">
            <a:avLst>
              <a:gd name="adj" fmla="val 8594"/>
            </a:avLst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 bwMode="auto">
          <a:xfrm>
            <a:off x="1331640" y="141687"/>
            <a:ext cx="7704856" cy="540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Рекомендации по использованию УМК из действующего федерального перечня при переходе на обновленные </a:t>
            </a: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ФГОС </a:t>
            </a:r>
            <a:endParaRPr lang="ru-RU" sz="2000" b="1" dirty="0">
              <a:solidFill>
                <a:srgbClr val="4F81BD">
                  <a:lumMod val="50000"/>
                </a:srgb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735546"/>
            <a:ext cx="74168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Каков общий «вектор» несоответствия?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5" y="1167599"/>
            <a:ext cx="892899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/>
            <a:r>
              <a:rPr lang="ru-RU" sz="1600" b="1" i="1" dirty="0" smtClean="0">
                <a:solidFill>
                  <a:prstClr val="black"/>
                </a:solidFill>
              </a:rPr>
              <a:t>Раздел </a:t>
            </a:r>
            <a:r>
              <a:rPr lang="ru-RU" sz="1600" b="1" i="1" dirty="0">
                <a:solidFill>
                  <a:prstClr val="black"/>
                </a:solidFill>
              </a:rPr>
              <a:t>«Язык и </a:t>
            </a:r>
            <a:r>
              <a:rPr lang="ru-RU" sz="1600" b="1" i="1" dirty="0" smtClean="0">
                <a:solidFill>
                  <a:prstClr val="black"/>
                </a:solidFill>
              </a:rPr>
              <a:t>речь»   </a:t>
            </a:r>
            <a:r>
              <a:rPr lang="ru-RU" i="1" dirty="0" smtClean="0">
                <a:solidFill>
                  <a:prstClr val="black"/>
                </a:solidFill>
              </a:rPr>
              <a:t>Линии 1, 2</a:t>
            </a:r>
          </a:p>
          <a:p>
            <a:pPr indent="450000"/>
            <a:r>
              <a:rPr lang="ru-RU" sz="1600" b="1" dirty="0" smtClean="0">
                <a:solidFill>
                  <a:prstClr val="black"/>
                </a:solidFill>
              </a:rPr>
              <a:t>Создание </a:t>
            </a:r>
            <a:r>
              <a:rPr lang="ru-RU" sz="1600" b="1" dirty="0">
                <a:solidFill>
                  <a:prstClr val="black"/>
                </a:solidFill>
              </a:rPr>
              <a:t>устных монологических высказываний на основе жизненных наблюдений, чтения научно-учебной, художественной и научно-популярной литературы.</a:t>
            </a: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Устный пересказ прочитанного или прослушанного текста, в том числе с изменением лица </a:t>
            </a:r>
            <a:r>
              <a:rPr lang="ru-RU" sz="1600" b="1" dirty="0" smtClean="0">
                <a:solidFill>
                  <a:prstClr val="black"/>
                </a:solidFill>
              </a:rPr>
              <a:t>рассказчика.</a:t>
            </a:r>
          </a:p>
          <a:p>
            <a:pPr indent="450000"/>
            <a:r>
              <a:rPr lang="ru-RU" sz="1600" b="1" dirty="0" smtClean="0">
                <a:solidFill>
                  <a:prstClr val="black"/>
                </a:solidFill>
              </a:rPr>
              <a:t>Монолог-описание</a:t>
            </a:r>
            <a:r>
              <a:rPr lang="ru-RU" sz="1600" b="1" dirty="0">
                <a:solidFill>
                  <a:prstClr val="black"/>
                </a:solidFill>
              </a:rPr>
              <a:t>, монолог-рассуждение, </a:t>
            </a:r>
            <a:r>
              <a:rPr lang="ru-RU" sz="1600" b="1" dirty="0" smtClean="0">
                <a:solidFill>
                  <a:prstClr val="black"/>
                </a:solidFill>
              </a:rPr>
              <a:t>монолог-повествование.</a:t>
            </a:r>
          </a:p>
          <a:p>
            <a:pPr indent="450000"/>
            <a:r>
              <a:rPr lang="ru-RU" sz="1600" b="1" dirty="0" smtClean="0">
                <a:solidFill>
                  <a:prstClr val="black"/>
                </a:solidFill>
              </a:rPr>
              <a:t>Виды </a:t>
            </a:r>
            <a:r>
              <a:rPr lang="ru-RU" sz="1600" b="1" dirty="0">
                <a:solidFill>
                  <a:prstClr val="black"/>
                </a:solidFill>
              </a:rPr>
              <a:t>диалога: побуждение к действию, обмен мнениями, запрос информации, сообщение информации.</a:t>
            </a: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Участие в диалоге на лингвистические темы (в рамках изученного) и темы на основе жизненных </a:t>
            </a:r>
            <a:r>
              <a:rPr lang="ru-RU" sz="1600" b="1" dirty="0" smtClean="0">
                <a:solidFill>
                  <a:prstClr val="black"/>
                </a:solidFill>
              </a:rPr>
              <a:t>наблюдений [в Линии 2 представлено</a:t>
            </a:r>
            <a:r>
              <a:rPr lang="ru-RU" sz="1600" b="1" dirty="0">
                <a:solidFill>
                  <a:prstClr val="black"/>
                </a:solidFill>
              </a:rPr>
              <a:t>]</a:t>
            </a:r>
            <a:r>
              <a:rPr lang="ru-RU" sz="1600" b="1" dirty="0" smtClean="0">
                <a:solidFill>
                  <a:prstClr val="black"/>
                </a:solidFill>
              </a:rPr>
              <a:t>.</a:t>
            </a:r>
            <a:endParaRPr lang="ru-RU" sz="1600" b="1" dirty="0">
              <a:solidFill>
                <a:prstClr val="black"/>
              </a:solidFill>
            </a:endParaRP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Речевые формулы приветствия, прощания, просьбы, благодарности.</a:t>
            </a: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Сочинения различных видов с опорой на жизненный и читательский опыт, сюжетную картину (в том числе сочинения-миниатюры).</a:t>
            </a: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Виды аудирования: выборочное, ознакомительное, детальное.</a:t>
            </a:r>
          </a:p>
          <a:p>
            <a:pPr indent="450000"/>
            <a:r>
              <a:rPr lang="ru-RU" sz="1600" b="1" dirty="0">
                <a:solidFill>
                  <a:prstClr val="black"/>
                </a:solidFill>
              </a:rPr>
              <a:t>Виды чтения: изучающее, ознакомительное, просмотровое, поисковое</a:t>
            </a:r>
            <a:r>
              <a:rPr lang="ru-RU" sz="1600" b="1" dirty="0" smtClean="0">
                <a:solidFill>
                  <a:prstClr val="black"/>
                </a:solidFill>
              </a:rPr>
              <a:t>.</a:t>
            </a:r>
            <a:endParaRPr lang="ru-RU" sz="1600" b="1" dirty="0">
              <a:solidFill>
                <a:prstClr val="black"/>
              </a:solidFill>
            </a:endParaRPr>
          </a:p>
          <a:p>
            <a:pPr indent="450000"/>
            <a:endParaRPr lang="ru-RU" sz="16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890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1137</Words>
  <Application>Microsoft Office PowerPoint</Application>
  <PresentationFormat>Экран (16:9)</PresentationFormat>
  <Paragraphs>95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Рекомендации по использованию УМК из действующего федерального перечня при переходе на обновленные ФГОС  Предметные области  «Иностранный язык», «Русский язык и литература»  </vt:lpstr>
      <vt:lpstr>Федеральный Закон Российской Федерации 9.12.2012 No 273-ФЗ «Об образовании в Российской Федерации»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Предметная область Учебный предмет</dc:title>
  <dc:creator>user</dc:creator>
  <cp:lastModifiedBy>user</cp:lastModifiedBy>
  <cp:revision>86</cp:revision>
  <dcterms:created xsi:type="dcterms:W3CDTF">2019-01-18T04:18:54Z</dcterms:created>
  <dcterms:modified xsi:type="dcterms:W3CDTF">2022-03-09T05:57:19Z</dcterms:modified>
</cp:coreProperties>
</file>